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62" r:id="rId5"/>
    <p:sldId id="263" r:id="rId6"/>
    <p:sldId id="264" r:id="rId7"/>
    <p:sldId id="259" r:id="rId8"/>
    <p:sldId id="260" r:id="rId9"/>
    <p:sldId id="261" r:id="rId10"/>
    <p:sldId id="266" r:id="rId11"/>
    <p:sldId id="267" r:id="rId12"/>
    <p:sldId id="268" r:id="rId13"/>
    <p:sldId id="269" r:id="rId14"/>
    <p:sldId id="270" r:id="rId15"/>
    <p:sldId id="265" r:id="rId16"/>
    <p:sldId id="271" r:id="rId17"/>
    <p:sldId id="272" r:id="rId18"/>
    <p:sldId id="273" r:id="rId19"/>
    <p:sldId id="274" r:id="rId20"/>
    <p:sldId id="275" r:id="rId21"/>
    <p:sldId id="281" r:id="rId22"/>
    <p:sldId id="276" r:id="rId23"/>
    <p:sldId id="277" r:id="rId24"/>
    <p:sldId id="278" r:id="rId25"/>
    <p:sldId id="279" r:id="rId26"/>
    <p:sldId id="280"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Livvic" pitchFamily="2" charset="77"/>
      <p:regular r:id="rId33"/>
      <p:bold r:id="rId34"/>
      <p:italic r:id="rId35"/>
      <p:boldItalic r:id="rId36"/>
    </p:embeddedFont>
    <p:embeddedFont>
      <p:font typeface="Livvic Bold" pitchFamily="2" charset="77"/>
      <p:regular r:id="rId37"/>
      <p:bold r:id="rId38"/>
    </p:embeddedFont>
    <p:embeddedFont>
      <p:font typeface="Neue Einstellung Bold" pitchFamily="2" charset="77"/>
      <p:regular r:id="rId39"/>
      <p:bold r:id="rId40"/>
    </p:embeddedFont>
    <p:embeddedFont>
      <p:font typeface="Neue Einstellung Bold Bold" pitchFamily="2" charset="77"/>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2" autoAdjust="0"/>
    <p:restoredTop sz="76303" autoAdjust="0"/>
  </p:normalViewPr>
  <p:slideViewPr>
    <p:cSldViewPr>
      <p:cViewPr varScale="1">
        <p:scale>
          <a:sx n="51" d="100"/>
          <a:sy n="51" d="100"/>
        </p:scale>
        <p:origin x="120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Designed and created by Dandi Yang. Do not duplicate or upload with the express written permission of the author.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mj-lt"/>
              </a:rPr>
              <a:t>There are many other ways to conceptualize stress and its effects. Each, though, consists of at least two components: a stressor and stress reactivity. </a:t>
            </a:r>
            <a:endParaRPr lang="en-CA" dirty="0">
              <a:latin typeface="+mj-lt"/>
            </a:endParaRPr>
          </a:p>
          <a:p>
            <a:endParaRPr lang="en-US" dirty="0"/>
          </a:p>
          <a:p>
            <a:pPr algn="l"/>
            <a:r>
              <a:rPr lang="en-CA" b="1" dirty="0">
                <a:solidFill>
                  <a:srgbClr val="000000"/>
                </a:solidFill>
                <a:effectLst/>
                <a:latin typeface="GillSansMTProBook"/>
              </a:rPr>
              <a:t>Physical environment stress: </a:t>
            </a:r>
            <a:r>
              <a:rPr lang="en-CA" b="0" i="0" dirty="0">
                <a:solidFill>
                  <a:srgbClr val="000000"/>
                </a:solidFill>
                <a:effectLst/>
                <a:latin typeface="Arial" panose="020B0604020202020204" pitchFamily="34" charset="0"/>
              </a:rPr>
              <a:t> bright lights, noise</a:t>
            </a:r>
          </a:p>
          <a:p>
            <a:pPr algn="l"/>
            <a:r>
              <a:rPr lang="en-US" b="1" dirty="0">
                <a:solidFill>
                  <a:srgbClr val="000000"/>
                </a:solidFill>
                <a:effectLst/>
                <a:latin typeface="GillSansMTProBook"/>
              </a:rPr>
              <a:t>Social/relational: </a:t>
            </a:r>
            <a:r>
              <a:rPr lang="en-US" b="0" i="0" dirty="0">
                <a:solidFill>
                  <a:srgbClr val="000000"/>
                </a:solidFill>
                <a:effectLst/>
                <a:latin typeface="Arial" panose="020B0604020202020204" pitchFamily="34" charset="0"/>
              </a:rPr>
              <a:t>rudeness or aggression in others, not spending enough time with important people, loneliness</a:t>
            </a:r>
          </a:p>
          <a:p>
            <a:pPr algn="l"/>
            <a:r>
              <a:rPr lang="en-US" b="1" dirty="0">
                <a:solidFill>
                  <a:srgbClr val="000000"/>
                </a:solidFill>
                <a:effectLst/>
                <a:latin typeface="GillSansMTProBook"/>
              </a:rPr>
              <a:t>Financial: </a:t>
            </a:r>
            <a:r>
              <a:rPr lang="en-US" b="0" i="0" dirty="0">
                <a:solidFill>
                  <a:srgbClr val="000000"/>
                </a:solidFill>
                <a:effectLst/>
                <a:latin typeface="Arial" panose="020B0604020202020204" pitchFamily="34" charset="0"/>
              </a:rPr>
              <a:t>taxes, unpaid bills, unplanned expenses</a:t>
            </a:r>
          </a:p>
          <a:p>
            <a:pPr algn="l"/>
            <a:r>
              <a:rPr lang="en-US" b="1" dirty="0">
                <a:solidFill>
                  <a:srgbClr val="000000"/>
                </a:solidFill>
                <a:effectLst/>
                <a:latin typeface="GillSansMTProBook"/>
              </a:rPr>
              <a:t>Lifestyle choices: n</a:t>
            </a:r>
            <a:r>
              <a:rPr lang="en-US" b="0" i="0" dirty="0">
                <a:solidFill>
                  <a:srgbClr val="000000"/>
                </a:solidFill>
                <a:effectLst/>
                <a:latin typeface="Arial" panose="020B0604020202020204" pitchFamily="34" charset="0"/>
              </a:rPr>
              <a:t>ot enough sleep, too much caffeine, too much alcohol</a:t>
            </a:r>
          </a:p>
          <a:p>
            <a:pPr algn="l"/>
            <a:endParaRPr lang="en-CA" b="0" i="0"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41597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mn-lt"/>
              </a:rPr>
              <a:t>The fight-or-flight response is termed </a:t>
            </a:r>
            <a:r>
              <a:rPr lang="en-CA" sz="1800" i="1" dirty="0">
                <a:effectLst/>
                <a:latin typeface="+mn-lt"/>
              </a:rPr>
              <a:t>stress reactivity. </a:t>
            </a:r>
            <a:br>
              <a:rPr lang="en-US" dirty="0">
                <a:latin typeface="+mn-lt"/>
              </a:rPr>
            </a:br>
            <a:r>
              <a:rPr lang="en-US" dirty="0">
                <a:latin typeface="+mn-lt"/>
              </a:rPr>
              <a:t>Social conflict, social evaluation, failure at work, and work overload – everyone reacts differently. Things that stress you out might not stress out someone else.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0" i="0" dirty="0">
                <a:solidFill>
                  <a:srgbClr val="D1D5DB"/>
                </a:solidFill>
                <a:effectLst/>
                <a:latin typeface="Söhne"/>
              </a:rPr>
              <a:t>Strains are the observable effects of stress on a person's mental and physical well-being. </a:t>
            </a:r>
            <a:endParaRPr lang="en-US" dirty="0"/>
          </a:p>
          <a:p>
            <a:r>
              <a:rPr lang="en-US" dirty="0"/>
              <a:t>Social conflict, social evaluation, failure at work, and work overload – everyone reacts differently. Things that stress you out might not stress out someone else.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latin typeface="+mn-lt"/>
              </a:rPr>
              <a:t>Acute stress </a:t>
            </a:r>
            <a:r>
              <a:rPr lang="en-US" dirty="0">
                <a:latin typeface="+mn-lt"/>
              </a:rPr>
              <a:t>is the most common form of stress. It comes from demands and pressures of the recent past and anticipated demands and pressures of the near future. Recognizable: car accident, a deadline coming up, writing a test. Acute stress can crop up in anyone's life, and it is highly treatable and manageable.</a:t>
            </a:r>
          </a:p>
          <a:p>
            <a:endParaRPr lang="en-US" dirty="0">
              <a:latin typeface="+mn-lt"/>
            </a:endParaRPr>
          </a:p>
          <a:p>
            <a:r>
              <a:rPr lang="en-US" b="1" dirty="0">
                <a:latin typeface="+mn-lt"/>
              </a:rPr>
              <a:t>Episodic stress: </a:t>
            </a:r>
            <a:r>
              <a:rPr lang="en-US" dirty="0">
                <a:latin typeface="+mn-lt"/>
              </a:rPr>
              <a:t>those who suffer acute stress frequently, now have episodic stress. Their lives are so disordered that they are studies in chaos and crisis. They're always in a rush, always late. If something can go wrong, it does. They take on too much. It is common for people with acute stress reactions to be over aroused, short-tempered, irritable, anxious and tense.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latin typeface="+mn-lt"/>
              </a:rPr>
              <a:t>Chronic stress</a:t>
            </a:r>
            <a:r>
              <a:rPr lang="en-US" dirty="0">
                <a:latin typeface="+mn-lt"/>
              </a:rPr>
              <a:t>: Part of what makes chronic stress so insidious is its ability to become “normal” feeling. Poverty, trauma, general pressure from the demands of life, and more can all cause chronic stress. Chronic stress can lead to cancer, strokes, and heart attacks, as well as violent behavior and even suicide.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latin typeface="+mn-lt"/>
              </a:rPr>
              <a:t>Eustress</a:t>
            </a:r>
            <a:r>
              <a:rPr lang="en-US" dirty="0">
                <a:latin typeface="+mn-lt"/>
              </a:rPr>
              <a:t>, or positive stress, has the following characteristics:</a:t>
            </a:r>
          </a:p>
          <a:p>
            <a:r>
              <a:rPr lang="en-US" dirty="0">
                <a:latin typeface="+mn-lt"/>
              </a:rPr>
              <a:t>Motivates, focuses energy, Is perceived as within our coping abilities, Feels exciting, Improves performance.</a:t>
            </a:r>
          </a:p>
          <a:p>
            <a:r>
              <a:rPr lang="en-US" dirty="0">
                <a:latin typeface="+mn-lt"/>
              </a:rPr>
              <a:t>Ex. Receiving a promotion or raise at work, starting a new job, planning a vacation.</a:t>
            </a:r>
          </a:p>
          <a:p>
            <a:endParaRPr lang="en-US" dirty="0">
              <a:latin typeface="+mn-lt"/>
            </a:endParaRPr>
          </a:p>
          <a:p>
            <a:r>
              <a:rPr lang="en-US" b="1" dirty="0">
                <a:latin typeface="+mn-lt"/>
              </a:rPr>
              <a:t>Distress</a:t>
            </a:r>
            <a:r>
              <a:rPr lang="en-US" dirty="0">
                <a:latin typeface="+mn-lt"/>
              </a:rPr>
              <a:t>, or negative stress, has the following characteristics:</a:t>
            </a:r>
          </a:p>
          <a:p>
            <a:r>
              <a:rPr lang="en-US" dirty="0">
                <a:latin typeface="+mn-lt"/>
              </a:rPr>
              <a:t>Causes anxiety or concern. Is perceived as outside of our coping abilities, Feels unpleasant, Decreases performance, Can lead to mental and physical problems.</a:t>
            </a:r>
          </a:p>
          <a:p>
            <a:r>
              <a:rPr lang="en-US" dirty="0">
                <a:latin typeface="+mn-lt"/>
              </a:rPr>
              <a:t>Ex. The death of a spouse, Filing for divorce, Losing contact with loved 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56074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Stress can have an effect on your mind and your body and even cause great harm!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803961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Comparison Between Valerie and Vincent's Stressful 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Before we begin, please feel free to open up this video, keep in the background and and enjoy some chill beats as you navigate through this lecture. Or watch the video in between work sessions to destress and refocus.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Comparison Between Valerie and Vincent's Stressful 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647702" lvl="1" indent="-323851">
              <a:lnSpc>
                <a:spcPts val="4200"/>
              </a:lnSpc>
              <a:buFont typeface="Arial"/>
              <a:buChar char="•"/>
            </a:pPr>
            <a:r>
              <a:rPr lang="en-US" sz="1200" dirty="0">
                <a:solidFill>
                  <a:srgbClr val="0C090A"/>
                </a:solidFill>
                <a:latin typeface="Livvic"/>
              </a:rPr>
              <a:t>Watch the first 3.5 minutes of the video- the rest is optional.</a:t>
            </a:r>
          </a:p>
          <a:p>
            <a:pPr marL="647702" lvl="1" indent="-323851">
              <a:lnSpc>
                <a:spcPts val="4200"/>
              </a:lnSpc>
              <a:buFont typeface="Arial"/>
              <a:buChar char="•"/>
            </a:pPr>
            <a:r>
              <a:rPr lang="en-US" sz="1200" dirty="0">
                <a:solidFill>
                  <a:srgbClr val="0C090A"/>
                </a:solidFill>
                <a:latin typeface="Livvic"/>
              </a:rPr>
              <a:t>May contain minor spoilers from Season 2, if you’re worried about spoilers, can you skip this </a:t>
            </a:r>
            <a:r>
              <a:rPr lang="en-US" sz="1200">
                <a:solidFill>
                  <a:srgbClr val="0C090A"/>
                </a:solidFill>
                <a:latin typeface="Livvic"/>
              </a:rPr>
              <a:t>video entirely </a:t>
            </a:r>
            <a:r>
              <a:rPr lang="en-US" sz="1200">
                <a:solidFill>
                  <a:srgbClr val="0C090A"/>
                </a:solidFill>
                <a:latin typeface="Livvic"/>
                <a:sym typeface="Wingdings" pitchFamily="2" charset="2"/>
              </a:rPr>
              <a:t></a:t>
            </a:r>
            <a:endParaRPr lang="en-US" sz="1200" dirty="0">
              <a:solidFill>
                <a:srgbClr val="0C090A"/>
              </a:solidFill>
              <a:latin typeface="Livvic"/>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66154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higher levels of stress, the more likely one is to get ill. In your personal life, did you notice yourself getting sick more easily during exam periods?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Physical health </a:t>
            </a:r>
            <a:r>
              <a:rPr lang="en-US" dirty="0"/>
              <a:t>- the ability to perform daily tasks without undue stress or fatigue, and the maintenance of healthy habits over destructive habits (</a:t>
            </a:r>
            <a:r>
              <a:rPr lang="en-US" dirty="0" err="1"/>
              <a:t>ie</a:t>
            </a:r>
            <a:r>
              <a:rPr lang="en-US" dirty="0"/>
              <a:t>. drinking water instead of smoking cigarettes). Tips for boosting physical health include eating better, implementing a regular exercise routine and cutting down on destructive habits such as alcohol consumption.</a:t>
            </a:r>
          </a:p>
          <a:p>
            <a:br>
              <a:rPr lang="en-US" dirty="0"/>
            </a:br>
            <a:r>
              <a:rPr lang="en-US" b="1" dirty="0"/>
              <a:t>Social health </a:t>
            </a:r>
            <a:r>
              <a:rPr lang="en-US" dirty="0"/>
              <a:t>- the ability to relate to others and maintain positive and loving relationships.</a:t>
            </a:r>
            <a:br>
              <a:rPr lang="en-US" dirty="0"/>
            </a:br>
            <a:r>
              <a:rPr lang="en-US" dirty="0"/>
              <a:t>Tips for better social health include writing a letter of appreciation to someone special in your life, or even asking someone how their day is going and taking the time to listen.</a:t>
            </a:r>
          </a:p>
          <a:p>
            <a:endParaRPr lang="en-US" b="1" dirty="0"/>
          </a:p>
          <a:p>
            <a:r>
              <a:rPr lang="en-US" b="1" dirty="0"/>
              <a:t>Intellectual health </a:t>
            </a:r>
            <a:r>
              <a:rPr lang="en-US" dirty="0"/>
              <a:t>- engaging in activities that challenge your mental abilities, learning new things, partaking in creative activities and expanding knowledge. Tips to stimulate your intellectual side: go to your local library, listen to some TED talks more regularly, or start a weekly crossword habit.</a:t>
            </a:r>
          </a:p>
          <a:p>
            <a:br>
              <a:rPr lang="en-US" dirty="0"/>
            </a:br>
            <a:r>
              <a:rPr lang="en-US" b="1" dirty="0"/>
              <a:t>Emotional health </a:t>
            </a:r>
            <a:r>
              <a:rPr lang="en-US" dirty="0"/>
              <a:t>- the ability to understand ourselves and express all feelings (happiness, anger, sadness, fear) in a way that is productive. Do something for no other reason than the fun of it—pack a picnic, watch a funny movie, dance along to an oldies CD.</a:t>
            </a:r>
          </a:p>
          <a:p>
            <a:endParaRPr lang="en-US" b="1" dirty="0"/>
          </a:p>
          <a:p>
            <a:r>
              <a:rPr lang="en-US" b="1" dirty="0"/>
              <a:t>Spiritual health </a:t>
            </a:r>
            <a:r>
              <a:rPr lang="en-US" dirty="0"/>
              <a:t>- the ability to act in accordance with our values and work towards a greater purpose. Write down the things you value, and practice those values. Show compassion. Practice acceptance. Spend some time in quiet prayer or listening to your breath.</a:t>
            </a:r>
          </a:p>
          <a:p>
            <a:endParaRPr lang="en-US" b="1" dirty="0"/>
          </a:p>
          <a:p>
            <a:r>
              <a:rPr lang="en-US" b="1" dirty="0"/>
              <a:t>Environmental health </a:t>
            </a:r>
            <a:r>
              <a:rPr lang="en-US" dirty="0"/>
              <a:t>- being in and contributing to an environment that is clean and healthy (</a:t>
            </a:r>
            <a:r>
              <a:rPr lang="en-US" dirty="0" err="1"/>
              <a:t>ie</a:t>
            </a:r>
            <a:r>
              <a:rPr lang="en-US" dirty="0"/>
              <a:t>. clean air, clean water, minimal clutter or minimal contact with hazardous materials). This can mean taking walks in nature, picking up litter in your local park, living in and maintaining a clean home, or ensuring proper safety equipment at your workplace. </a:t>
            </a:r>
          </a:p>
          <a:p>
            <a:endParaRPr lang="en-US" dirty="0"/>
          </a:p>
          <a:p>
            <a:r>
              <a:rPr lang="en-US" b="1" dirty="0"/>
              <a:t>Occupational health </a:t>
            </a:r>
            <a:r>
              <a:rPr lang="en-US" dirty="0"/>
              <a:t>- finding fulfillment through work while also maintaining a healthy work-life balance (</a:t>
            </a:r>
            <a:r>
              <a:rPr lang="en-US" dirty="0" err="1"/>
              <a:t>ie</a:t>
            </a:r>
            <a:r>
              <a:rPr lang="en-US" dirty="0"/>
              <a:t>. not over-working). You can improve this by starting a meaning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Please read this article by Brad </a:t>
            </a:r>
            <a:r>
              <a:rPr lang="en-US" dirty="0" err="1"/>
              <a:t>Stulberg</a:t>
            </a:r>
            <a:r>
              <a:rPr lang="en-US" dirty="0"/>
              <a:t>:</a:t>
            </a:r>
          </a:p>
          <a:p>
            <a:r>
              <a:rPr lang="en-US" dirty="0"/>
              <a:t>https://</a:t>
            </a:r>
            <a:r>
              <a:rPr lang="en-US" dirty="0" err="1"/>
              <a:t>www.outsideonline.com</a:t>
            </a:r>
            <a:r>
              <a:rPr lang="en-US" dirty="0"/>
              <a:t>/health/wellness/wellness-industry-lies-what-really-works/</a:t>
            </a:r>
          </a:p>
          <a:p>
            <a:endParaRPr lang="en-US" dirty="0"/>
          </a:p>
          <a:p>
            <a:r>
              <a:rPr lang="en-US" dirty="0"/>
              <a:t>Based on the 6 dimensions of wellness: physical, emotional, social, cognitive, spiritual, environmental.</a:t>
            </a:r>
          </a:p>
          <a:p>
            <a:r>
              <a:rPr lang="en-US" dirty="0"/>
              <a:t>Practice your understanding: Summarize each dimension and discuss how well you’re currently doing in that dimensions, and ways to improve.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It’s impossible to be completely stress-free, but we can be better prepared for stressful situations in the future when we know how to react to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ClqPtWzozXs</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425215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2123713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Prehistoric people instinctively knew to fear dangerous situations, such as confrontation with large predators. Humans and animals have maintained those automatic reactions to potentially dangerous situations. In some instances, these reactions are still very useful. When presented with a dangerous situation, our instincts still tell us we must be ready to react swiftly: to fight or to flee.</a:t>
            </a:r>
          </a:p>
          <a:p>
            <a:endParaRPr lang="en-US" dirty="0"/>
          </a:p>
          <a:p>
            <a:r>
              <a:rPr lang="en-US" dirty="0"/>
              <a:t>The</a:t>
            </a:r>
            <a:r>
              <a:rPr lang="en-US" b="1" dirty="0"/>
              <a:t> fight-or-flight response</a:t>
            </a:r>
            <a:r>
              <a:rPr lang="en-US" dirty="0"/>
              <a:t>, also called the </a:t>
            </a:r>
            <a:r>
              <a:rPr lang="en-US" i="1" dirty="0"/>
              <a:t>acute stress response</a:t>
            </a:r>
            <a:r>
              <a:rPr lang="en-US" dirty="0"/>
              <a:t>, is an automatic reaction to a stressful and potentially dangerous situation. Our brains react quickly to keep us safe by preparing the body for action. Just like animals, humans react to the acute stress by either fighting the threat or fleeing from it.</a:t>
            </a:r>
          </a:p>
          <a:p>
            <a:endParaRPr lang="en-US" dirty="0"/>
          </a:p>
          <a:p>
            <a:r>
              <a:rPr lang="en-US" dirty="0"/>
              <a:t>When confronted by a threat, the brain begins to prepare the body for action without conscious thought. The brain activates the sympathetic nervous system, the part of the nervous system that stimulates the body and mobilizes energy resources for action.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indent="-228600">
              <a:buFont typeface="+mj-lt"/>
              <a:buAutoNum type="arabicPeriod"/>
            </a:pPr>
            <a:r>
              <a:rPr lang="en-US" b="1" dirty="0"/>
              <a:t>Alarm reaction: </a:t>
            </a:r>
            <a:r>
              <a:rPr lang="en-US" dirty="0"/>
              <a:t>The alarm reaction stage of general adaptation syndrome is the body’s initial response to stress. The sympathetic nervous system is activated by the sudden release of hormones. You may better know this stage as the fight-or-flight response.</a:t>
            </a:r>
            <a:br>
              <a:rPr lang="en-US" dirty="0"/>
            </a:br>
            <a:endParaRPr lang="en-US" dirty="0"/>
          </a:p>
          <a:p>
            <a:pPr marL="228600" indent="-228600">
              <a:buFont typeface="+mj-lt"/>
              <a:buAutoNum type="arabicPeriod"/>
            </a:pPr>
            <a:r>
              <a:rPr lang="en-US" b="1" dirty="0"/>
              <a:t>Stage of Resistance: </a:t>
            </a:r>
            <a:r>
              <a:rPr lang="en-US" dirty="0"/>
              <a:t>The resistance stage of general adaptation syndrome is when your body tries to repair itself after the initial shock of stress. If the stressful situation is no longer present and you can overcome the stress, your heart and blood pressure will start to return to prestress levels during this stage. However, if the stressful situation continues for a long time or if you do not resolve the stress, your body will never receive a clear signal to return to normal functioning levels. This means it will continue to secret the stress hormones and your blood pressure will stay high.</a:t>
            </a:r>
            <a:br>
              <a:rPr lang="en-US" dirty="0"/>
            </a:br>
            <a:endParaRPr lang="en-US" dirty="0"/>
          </a:p>
          <a:p>
            <a:pPr marL="228600" indent="-228600">
              <a:buFont typeface="+mj-lt"/>
              <a:buAutoNum type="arabicPeriod"/>
            </a:pPr>
            <a:r>
              <a:rPr lang="en-US" b="1" dirty="0"/>
              <a:t>Stage of exhaustion: </a:t>
            </a:r>
            <a:r>
              <a:rPr lang="en-US" dirty="0"/>
              <a:t>Prolonged stress leads to the last stage of general adaptation syndrome—exhaustion. Enduring stressors without relief drains your physical, emotional, and mental resources to the point where your body is no longer able to cope with stress.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Any kind of stressor—both unpleasant and rewarding, dangerous or thrilling—can trigger general adaptation syndrome.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33534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Developed by Holmes and Rahe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is just a simple overview. We will learn more about this in upcoming lectures.</a:t>
            </a:r>
          </a:p>
          <a:p>
            <a:endParaRPr lang="en-US" dirty="0"/>
          </a:p>
          <a:p>
            <a:r>
              <a:rPr lang="en-US" dirty="0"/>
              <a:t>The stress management techniques that we will look at in this course are based on these theories. We will address how to manage resources, such as time and money, better so that you have can use resources wisely in stressful situations (life events theory). We will also address how you can change your attitude to stressful events so that they don’t affect you so acutely (hardiness theory). And lastly, they will address how you can develop better relationships in both your personal and professional life (social support theory).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MVPTGNGiI-4?feature=oembed" TargetMode="Externa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ideo" Target="https://www.youtube.com/embed/l1EaaCeAYFI?feature=oembed" TargetMode="Externa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ideo" Target="https://www.youtube.com/embed/ClqPtWzozXs?feature=oembed" TargetMode="Externa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png"/><Relationship Id="rId12"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sv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notesSlide" Target="../notesSlides/notesSlide8.xml"/><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8B8C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7016394" y="-624297"/>
            <a:ext cx="10242906" cy="10683605"/>
          </a:xfrm>
          <a:prstGeom prst="rect">
            <a:avLst/>
          </a:prstGeom>
        </p:spPr>
      </p:pic>
      <p:sp>
        <p:nvSpPr>
          <p:cNvPr id="3" name="TextBox 3"/>
          <p:cNvSpPr txBox="1"/>
          <p:nvPr/>
        </p:nvSpPr>
        <p:spPr>
          <a:xfrm>
            <a:off x="2423635" y="2702224"/>
            <a:ext cx="8499266" cy="3530591"/>
          </a:xfrm>
          <a:prstGeom prst="rect">
            <a:avLst/>
          </a:prstGeom>
        </p:spPr>
        <p:txBody>
          <a:bodyPr lIns="0" tIns="0" rIns="0" bIns="0" rtlCol="0" anchor="t">
            <a:spAutoFit/>
          </a:bodyPr>
          <a:lstStyle/>
          <a:p>
            <a:pPr>
              <a:lnSpc>
                <a:spcPts val="13749"/>
              </a:lnSpc>
            </a:pPr>
            <a:r>
              <a:rPr lang="en-US" sz="12499">
                <a:solidFill>
                  <a:srgbClr val="0C090A"/>
                </a:solidFill>
                <a:latin typeface="Neue Einstellung Bold"/>
              </a:rPr>
              <a:t>What is Stress?</a:t>
            </a:r>
          </a:p>
        </p:txBody>
      </p:sp>
      <p:sp>
        <p:nvSpPr>
          <p:cNvPr id="4" name="TextBox 4"/>
          <p:cNvSpPr txBox="1"/>
          <p:nvPr/>
        </p:nvSpPr>
        <p:spPr>
          <a:xfrm>
            <a:off x="492339" y="9308385"/>
            <a:ext cx="4916301" cy="514350"/>
          </a:xfrm>
          <a:prstGeom prst="rect">
            <a:avLst/>
          </a:prstGeom>
        </p:spPr>
        <p:txBody>
          <a:bodyPr lIns="0" tIns="0" rIns="0" bIns="0" rtlCol="0" anchor="t">
            <a:spAutoFit/>
          </a:bodyPr>
          <a:lstStyle/>
          <a:p>
            <a:pPr marL="0" lvl="0" indent="0" algn="l">
              <a:lnSpc>
                <a:spcPts val="4200"/>
              </a:lnSpc>
              <a:spcBef>
                <a:spcPct val="0"/>
              </a:spcBef>
            </a:pPr>
            <a:r>
              <a:rPr lang="en-US" sz="3000" dirty="0">
                <a:solidFill>
                  <a:srgbClr val="0C090A"/>
                </a:solidFill>
                <a:latin typeface="Livvic Bold"/>
              </a:rPr>
              <a:t>Lecture 1</a:t>
            </a:r>
          </a:p>
        </p:txBody>
      </p:sp>
      <p:sp>
        <p:nvSpPr>
          <p:cNvPr id="5" name="TextBox 4">
            <a:extLst>
              <a:ext uri="{FF2B5EF4-FFF2-40B4-BE49-F238E27FC236}">
                <a16:creationId xmlns:a16="http://schemas.microsoft.com/office/drawing/2014/main" id="{8413B4EF-73E9-F9B0-FFCC-B02E3191D908}"/>
              </a:ext>
            </a:extLst>
          </p:cNvPr>
          <p:cNvSpPr txBox="1"/>
          <p:nvPr/>
        </p:nvSpPr>
        <p:spPr>
          <a:xfrm>
            <a:off x="461859" y="7886700"/>
            <a:ext cx="5448300" cy="1200329"/>
          </a:xfrm>
          <a:prstGeom prst="rect">
            <a:avLst/>
          </a:prstGeom>
          <a:noFill/>
        </p:spPr>
        <p:txBody>
          <a:bodyPr wrap="square" rtlCol="0">
            <a:spAutoFit/>
          </a:bodyPr>
          <a:lstStyle/>
          <a:p>
            <a:r>
              <a:rPr lang="en-US" sz="2400" dirty="0"/>
              <a:t>Remember to click Enable Content to access the videos and Notes to see additional information below</a:t>
            </a:r>
          </a:p>
        </p:txBody>
      </p:sp>
      <p:pic>
        <p:nvPicPr>
          <p:cNvPr id="10" name="Recording (5)">
            <a:hlinkClick r:id="" action="ppaction://media"/>
            <a:extLst>
              <a:ext uri="{FF2B5EF4-FFF2-40B4-BE49-F238E27FC236}">
                <a16:creationId xmlns:a16="http://schemas.microsoft.com/office/drawing/2014/main" id="{9748C64A-A1D7-FBD8-E91B-756C8545AA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60918" y="33147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3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96B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1416317" y="1546850"/>
            <a:ext cx="7387215" cy="7193300"/>
          </a:xfrm>
          <a:prstGeom prst="rect">
            <a:avLst/>
          </a:prstGeom>
        </p:spPr>
      </p:pic>
      <p:sp>
        <p:nvSpPr>
          <p:cNvPr id="3" name="TextBox 3"/>
          <p:cNvSpPr txBox="1"/>
          <p:nvPr/>
        </p:nvSpPr>
        <p:spPr>
          <a:xfrm>
            <a:off x="9400299" y="875056"/>
            <a:ext cx="7348299" cy="1200150"/>
          </a:xfrm>
          <a:prstGeom prst="rect">
            <a:avLst/>
          </a:prstGeom>
        </p:spPr>
        <p:txBody>
          <a:bodyPr lIns="0" tIns="0" rIns="0" bIns="0" rtlCol="0" anchor="t">
            <a:spAutoFit/>
          </a:bodyPr>
          <a:lstStyle/>
          <a:p>
            <a:pPr marL="0" lvl="0" indent="0">
              <a:lnSpc>
                <a:spcPts val="9480"/>
              </a:lnSpc>
              <a:spcBef>
                <a:spcPct val="0"/>
              </a:spcBef>
            </a:pPr>
            <a:r>
              <a:rPr lang="en-US" sz="7900">
                <a:solidFill>
                  <a:srgbClr val="0C090A"/>
                </a:solidFill>
                <a:latin typeface="Neue Einstellung Bold"/>
              </a:rPr>
              <a:t>Stressor</a:t>
            </a:r>
          </a:p>
        </p:txBody>
      </p:sp>
      <p:sp>
        <p:nvSpPr>
          <p:cNvPr id="4" name="TextBox 4"/>
          <p:cNvSpPr txBox="1"/>
          <p:nvPr/>
        </p:nvSpPr>
        <p:spPr>
          <a:xfrm>
            <a:off x="9400299" y="2744162"/>
            <a:ext cx="6693811" cy="4266168"/>
          </a:xfrm>
          <a:prstGeom prst="rect">
            <a:avLst/>
          </a:prstGeom>
        </p:spPr>
        <p:txBody>
          <a:bodyPr lIns="0" tIns="0" rIns="0" bIns="0" rtlCol="0" anchor="t">
            <a:spAutoFit/>
          </a:bodyPr>
          <a:lstStyle/>
          <a:p>
            <a:pPr marL="647697" lvl="1" indent="-323848">
              <a:lnSpc>
                <a:spcPts val="4199"/>
              </a:lnSpc>
              <a:buFont typeface="Arial"/>
              <a:buChar char="•"/>
            </a:pPr>
            <a:r>
              <a:rPr lang="en-US" sz="2999" dirty="0">
                <a:solidFill>
                  <a:srgbClr val="0C090A"/>
                </a:solidFill>
                <a:latin typeface="Livvic"/>
              </a:rPr>
              <a:t>Stimulus with the potential for triggering the fight-or-flight response</a:t>
            </a:r>
          </a:p>
          <a:p>
            <a:pPr marL="647697" lvl="1" indent="-323848">
              <a:lnSpc>
                <a:spcPts val="4199"/>
              </a:lnSpc>
              <a:buFont typeface="Arial"/>
              <a:buChar char="•"/>
            </a:pPr>
            <a:r>
              <a:rPr lang="en-US" sz="2999" dirty="0">
                <a:solidFill>
                  <a:srgbClr val="0C090A"/>
                </a:solidFill>
                <a:latin typeface="Livvic"/>
              </a:rPr>
              <a:t>The human body has evolved to respond to stressors with an immediate action</a:t>
            </a:r>
          </a:p>
          <a:p>
            <a:pPr marL="647697" lvl="1" indent="-323848" algn="l">
              <a:lnSpc>
                <a:spcPts val="4199"/>
              </a:lnSpc>
              <a:buFont typeface="Arial"/>
              <a:buChar char="•"/>
            </a:pPr>
            <a:r>
              <a:rPr lang="en-US" sz="2999" dirty="0">
                <a:solidFill>
                  <a:srgbClr val="0C090A"/>
                </a:solidFill>
                <a:latin typeface="Livvic"/>
              </a:rPr>
              <a:t>Alters the physiology for greater speed and strength</a:t>
            </a:r>
          </a:p>
        </p:txBody>
      </p:sp>
      <p:pic>
        <p:nvPicPr>
          <p:cNvPr id="6" name="Recording">
            <a:hlinkClick r:id="" action="ppaction://media"/>
            <a:extLst>
              <a:ext uri="{FF2B5EF4-FFF2-40B4-BE49-F238E27FC236}">
                <a16:creationId xmlns:a16="http://schemas.microsoft.com/office/drawing/2014/main" id="{9E5C0EE7-0122-5FBF-9F87-F3BB3FED85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097000" y="117033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8B8C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123381" y="1028700"/>
            <a:ext cx="6027310" cy="7878837"/>
          </a:xfrm>
          <a:prstGeom prst="rect">
            <a:avLst/>
          </a:prstGeom>
        </p:spPr>
      </p:pic>
      <p:sp>
        <p:nvSpPr>
          <p:cNvPr id="3" name="TextBox 3"/>
          <p:cNvSpPr txBox="1"/>
          <p:nvPr/>
        </p:nvSpPr>
        <p:spPr>
          <a:xfrm>
            <a:off x="9400299" y="1172853"/>
            <a:ext cx="7348299" cy="2400300"/>
          </a:xfrm>
          <a:prstGeom prst="rect">
            <a:avLst/>
          </a:prstGeom>
        </p:spPr>
        <p:txBody>
          <a:bodyPr lIns="0" tIns="0" rIns="0" bIns="0" rtlCol="0" anchor="t">
            <a:spAutoFit/>
          </a:bodyPr>
          <a:lstStyle/>
          <a:p>
            <a:pPr marL="0" lvl="0" indent="0">
              <a:lnSpc>
                <a:spcPts val="9480"/>
              </a:lnSpc>
              <a:spcBef>
                <a:spcPct val="0"/>
              </a:spcBef>
            </a:pPr>
            <a:r>
              <a:rPr lang="en-US" sz="7900" dirty="0">
                <a:solidFill>
                  <a:srgbClr val="0C090A"/>
                </a:solidFill>
                <a:latin typeface="Neue Einstellung Bold"/>
              </a:rPr>
              <a:t>Stress Reactivity</a:t>
            </a:r>
          </a:p>
        </p:txBody>
      </p:sp>
      <p:sp>
        <p:nvSpPr>
          <p:cNvPr id="4" name="TextBox 4"/>
          <p:cNvSpPr txBox="1"/>
          <p:nvPr/>
        </p:nvSpPr>
        <p:spPr>
          <a:xfrm>
            <a:off x="9400299" y="3903972"/>
            <a:ext cx="6693811" cy="5210175"/>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C090A"/>
                </a:solidFill>
                <a:latin typeface="Livvic"/>
              </a:rPr>
              <a:t>Includes:</a:t>
            </a:r>
          </a:p>
          <a:p>
            <a:pPr marL="1295394" lvl="2" indent="-431798">
              <a:lnSpc>
                <a:spcPts val="4199"/>
              </a:lnSpc>
              <a:buFont typeface="Arial"/>
              <a:buChar char="⚬"/>
            </a:pPr>
            <a:r>
              <a:rPr lang="en-US" sz="2999">
                <a:solidFill>
                  <a:srgbClr val="0C090A"/>
                </a:solidFill>
                <a:latin typeface="Livvic"/>
              </a:rPr>
              <a:t>Increased muscle tension, heart rate, blood pressure, and perspiration</a:t>
            </a:r>
          </a:p>
          <a:p>
            <a:pPr marL="1295394" lvl="2" indent="-431798">
              <a:lnSpc>
                <a:spcPts val="4199"/>
              </a:lnSpc>
              <a:buFont typeface="Arial"/>
              <a:buChar char="⚬"/>
            </a:pPr>
            <a:r>
              <a:rPr lang="en-US" sz="2999">
                <a:solidFill>
                  <a:srgbClr val="0C090A"/>
                </a:solidFill>
                <a:latin typeface="Livvic"/>
              </a:rPr>
              <a:t>Change in respiratory rate and brain waves</a:t>
            </a:r>
          </a:p>
          <a:p>
            <a:pPr marL="647697" lvl="1" indent="-323848">
              <a:lnSpc>
                <a:spcPts val="4199"/>
              </a:lnSpc>
              <a:buFont typeface="Arial"/>
              <a:buChar char="•"/>
            </a:pPr>
            <a:r>
              <a:rPr lang="en-US" sz="2999">
                <a:solidFill>
                  <a:srgbClr val="0C090A"/>
                </a:solidFill>
                <a:latin typeface="Livvic"/>
              </a:rPr>
              <a:t>Effects are based on duration and degree of one’s physiological reaction</a:t>
            </a:r>
          </a:p>
          <a:p>
            <a:pPr algn="l">
              <a:lnSpc>
                <a:spcPts val="4199"/>
              </a:lnSpc>
            </a:pPr>
            <a:endParaRPr lang="en-US" sz="2999">
              <a:solidFill>
                <a:srgbClr val="0C090A"/>
              </a:solidFill>
              <a:latin typeface="Livvic"/>
            </a:endParaRPr>
          </a:p>
        </p:txBody>
      </p:sp>
      <p:pic>
        <p:nvPicPr>
          <p:cNvPr id="5" name="5">
            <a:hlinkClick r:id="" action="ppaction://media"/>
            <a:extLst>
              <a:ext uri="{FF2B5EF4-FFF2-40B4-BE49-F238E27FC236}">
                <a16:creationId xmlns:a16="http://schemas.microsoft.com/office/drawing/2014/main" id="{EBCB601D-9802-ED5A-153E-BD2EACD9A5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69648" y="14097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5D4D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852278" y="1593702"/>
            <a:ext cx="6070155" cy="709959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97217" y="3594006"/>
            <a:ext cx="4050431" cy="5151581"/>
          </a:xfrm>
          <a:prstGeom prst="rect">
            <a:avLst/>
          </a:prstGeom>
        </p:spPr>
      </p:pic>
      <p:sp>
        <p:nvSpPr>
          <p:cNvPr id="4" name="TextBox 4"/>
          <p:cNvSpPr txBox="1"/>
          <p:nvPr/>
        </p:nvSpPr>
        <p:spPr>
          <a:xfrm>
            <a:off x="10478374" y="1593702"/>
            <a:ext cx="7348299" cy="1200150"/>
          </a:xfrm>
          <a:prstGeom prst="rect">
            <a:avLst/>
          </a:prstGeom>
        </p:spPr>
        <p:txBody>
          <a:bodyPr lIns="0" tIns="0" rIns="0" bIns="0" rtlCol="0" anchor="t">
            <a:spAutoFit/>
          </a:bodyPr>
          <a:lstStyle/>
          <a:p>
            <a:pPr marL="0" lvl="0" indent="0">
              <a:lnSpc>
                <a:spcPts val="9480"/>
              </a:lnSpc>
              <a:spcBef>
                <a:spcPct val="0"/>
              </a:spcBef>
            </a:pPr>
            <a:r>
              <a:rPr lang="en-US" sz="7900" dirty="0">
                <a:solidFill>
                  <a:srgbClr val="0C090A"/>
                </a:solidFill>
                <a:latin typeface="Neue Einstellung Bold"/>
              </a:rPr>
              <a:t>Strains</a:t>
            </a:r>
          </a:p>
        </p:txBody>
      </p:sp>
      <p:sp>
        <p:nvSpPr>
          <p:cNvPr id="5" name="TextBox 5"/>
          <p:cNvSpPr txBox="1"/>
          <p:nvPr/>
        </p:nvSpPr>
        <p:spPr>
          <a:xfrm>
            <a:off x="10478374" y="3390900"/>
            <a:ext cx="6270223" cy="5881995"/>
          </a:xfrm>
          <a:prstGeom prst="rect">
            <a:avLst/>
          </a:prstGeom>
        </p:spPr>
        <p:txBody>
          <a:bodyPr lIns="0" tIns="0" rIns="0" bIns="0" rtlCol="0" anchor="t">
            <a:spAutoFit/>
          </a:bodyPr>
          <a:lstStyle/>
          <a:p>
            <a:pPr marL="647697" lvl="1" indent="-323848">
              <a:lnSpc>
                <a:spcPts val="4199"/>
              </a:lnSpc>
              <a:buFont typeface="Arial"/>
              <a:buChar char="•"/>
            </a:pPr>
            <a:r>
              <a:rPr lang="en-US" sz="2999" dirty="0">
                <a:solidFill>
                  <a:srgbClr val="0C090A"/>
                </a:solidFill>
                <a:latin typeface="Livvic"/>
              </a:rPr>
              <a:t>Outcome of stress reactivity</a:t>
            </a:r>
          </a:p>
          <a:p>
            <a:pPr>
              <a:lnSpc>
                <a:spcPts val="4199"/>
              </a:lnSpc>
            </a:pPr>
            <a:endParaRPr lang="en-US" sz="2999" dirty="0">
              <a:solidFill>
                <a:srgbClr val="0C090A"/>
              </a:solidFill>
              <a:latin typeface="Livvic"/>
            </a:endParaRPr>
          </a:p>
          <a:p>
            <a:pPr marL="647697" lvl="1" indent="-323848">
              <a:lnSpc>
                <a:spcPts val="4199"/>
              </a:lnSpc>
              <a:buFont typeface="Arial"/>
              <a:buChar char="•"/>
            </a:pPr>
            <a:r>
              <a:rPr lang="en-US" sz="2999" b="1" dirty="0">
                <a:solidFill>
                  <a:srgbClr val="0C090A"/>
                </a:solidFill>
                <a:latin typeface="Livvic"/>
              </a:rPr>
              <a:t>Physical strains</a:t>
            </a:r>
          </a:p>
          <a:p>
            <a:pPr marL="1295394" lvl="2" indent="-431798">
              <a:lnSpc>
                <a:spcPts val="4199"/>
              </a:lnSpc>
              <a:buFont typeface="Arial"/>
              <a:buChar char="⚬"/>
            </a:pPr>
            <a:r>
              <a:rPr lang="en-US" sz="2999" dirty="0">
                <a:solidFill>
                  <a:srgbClr val="0C090A"/>
                </a:solidFill>
                <a:latin typeface="Livvic"/>
              </a:rPr>
              <a:t>Ex. Tension headaches</a:t>
            </a:r>
            <a:br>
              <a:rPr lang="en-US" sz="2999" dirty="0">
                <a:solidFill>
                  <a:srgbClr val="0C090A"/>
                </a:solidFill>
                <a:latin typeface="Livvic"/>
              </a:rPr>
            </a:br>
            <a:endParaRPr lang="en-US" sz="2999" dirty="0">
              <a:solidFill>
                <a:srgbClr val="0C090A"/>
              </a:solidFill>
              <a:latin typeface="Livvic"/>
            </a:endParaRPr>
          </a:p>
          <a:p>
            <a:pPr marL="647697" lvl="1" indent="-323848">
              <a:lnSpc>
                <a:spcPts val="4199"/>
              </a:lnSpc>
              <a:buFont typeface="Arial"/>
              <a:buChar char="•"/>
            </a:pPr>
            <a:r>
              <a:rPr lang="en-US" sz="2999" b="1" dirty="0">
                <a:solidFill>
                  <a:srgbClr val="0C090A"/>
                </a:solidFill>
                <a:latin typeface="Livvic"/>
              </a:rPr>
              <a:t>Psychological </a:t>
            </a:r>
          </a:p>
          <a:p>
            <a:pPr marL="1295394" lvl="2" indent="-431798">
              <a:lnSpc>
                <a:spcPts val="4199"/>
              </a:lnSpc>
              <a:buFont typeface="Arial"/>
              <a:buChar char="⚬"/>
            </a:pPr>
            <a:r>
              <a:rPr lang="en-US" sz="2999" dirty="0">
                <a:solidFill>
                  <a:srgbClr val="0C090A"/>
                </a:solidFill>
                <a:latin typeface="Livvic"/>
              </a:rPr>
              <a:t>Ex. Agoraphobia</a:t>
            </a:r>
            <a:br>
              <a:rPr lang="en-US" sz="2999" dirty="0">
                <a:solidFill>
                  <a:srgbClr val="0C090A"/>
                </a:solidFill>
                <a:latin typeface="Livvic"/>
              </a:rPr>
            </a:br>
            <a:endParaRPr lang="en-US" sz="2999" dirty="0">
              <a:solidFill>
                <a:srgbClr val="0C090A"/>
              </a:solidFill>
              <a:latin typeface="Livvic"/>
            </a:endParaRPr>
          </a:p>
          <a:p>
            <a:pPr marL="647697" lvl="1" indent="-323848">
              <a:lnSpc>
                <a:spcPts val="4199"/>
              </a:lnSpc>
              <a:buFont typeface="Arial"/>
              <a:buChar char="•"/>
            </a:pPr>
            <a:r>
              <a:rPr lang="en-US" sz="2999" b="1" dirty="0" err="1">
                <a:solidFill>
                  <a:srgbClr val="0C090A"/>
                </a:solidFill>
                <a:latin typeface="Livvic"/>
              </a:rPr>
              <a:t>Behavioural</a:t>
            </a:r>
            <a:endParaRPr lang="en-US" sz="2999" b="1" dirty="0">
              <a:solidFill>
                <a:srgbClr val="0C090A"/>
              </a:solidFill>
              <a:latin typeface="Livvic"/>
            </a:endParaRPr>
          </a:p>
          <a:p>
            <a:pPr marL="1295394" lvl="2" indent="-431798">
              <a:lnSpc>
                <a:spcPts val="4199"/>
              </a:lnSpc>
              <a:buFont typeface="Arial"/>
              <a:buChar char="⚬"/>
            </a:pPr>
            <a:r>
              <a:rPr lang="en-US" sz="2999" dirty="0">
                <a:solidFill>
                  <a:srgbClr val="0C090A"/>
                </a:solidFill>
                <a:latin typeface="Livvic"/>
              </a:rPr>
              <a:t>Ex. Alcohol abuse</a:t>
            </a:r>
          </a:p>
          <a:p>
            <a:pPr algn="l">
              <a:lnSpc>
                <a:spcPts val="4199"/>
              </a:lnSpc>
            </a:pPr>
            <a:endParaRPr lang="en-US" sz="2999" dirty="0">
              <a:solidFill>
                <a:srgbClr val="0C090A"/>
              </a:solidFill>
              <a:latin typeface="Livv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FD5D7"/>
        </a:solidFill>
        <a:effectLst/>
      </p:bgPr>
    </p:bg>
    <p:spTree>
      <p:nvGrpSpPr>
        <p:cNvPr id="1" name=""/>
        <p:cNvGrpSpPr/>
        <p:nvPr/>
      </p:nvGrpSpPr>
      <p:grpSpPr>
        <a:xfrm>
          <a:off x="0" y="0"/>
          <a:ext cx="0" cy="0"/>
          <a:chOff x="0" y="0"/>
          <a:chExt cx="0" cy="0"/>
        </a:xfrm>
      </p:grpSpPr>
      <p:sp>
        <p:nvSpPr>
          <p:cNvPr id="2" name="TextBox 2"/>
          <p:cNvSpPr txBox="1"/>
          <p:nvPr/>
        </p:nvSpPr>
        <p:spPr>
          <a:xfrm>
            <a:off x="8342550" y="3000375"/>
            <a:ext cx="8916750" cy="6257925"/>
          </a:xfrm>
          <a:prstGeom prst="rect">
            <a:avLst/>
          </a:prstGeom>
        </p:spPr>
        <p:txBody>
          <a:bodyPr lIns="0" tIns="0" rIns="0" bIns="0" rtlCol="0" anchor="t">
            <a:spAutoFit/>
          </a:bodyPr>
          <a:lstStyle/>
          <a:p>
            <a:pPr>
              <a:lnSpc>
                <a:spcPts val="4199"/>
              </a:lnSpc>
            </a:pPr>
            <a:r>
              <a:rPr lang="en-US" sz="2999">
                <a:solidFill>
                  <a:srgbClr val="0C090A"/>
                </a:solidFill>
                <a:latin typeface="Livvic Bold"/>
              </a:rPr>
              <a:t>Acute stress</a:t>
            </a:r>
          </a:p>
          <a:p>
            <a:pPr marL="647697" lvl="1" indent="-323848">
              <a:lnSpc>
                <a:spcPts val="4199"/>
              </a:lnSpc>
              <a:buFont typeface="Arial"/>
              <a:buChar char="•"/>
            </a:pPr>
            <a:r>
              <a:rPr lang="en-US" sz="2999">
                <a:solidFill>
                  <a:srgbClr val="0C090A"/>
                </a:solidFill>
                <a:latin typeface="Livvic"/>
              </a:rPr>
              <a:t>Most common</a:t>
            </a:r>
          </a:p>
          <a:p>
            <a:pPr marL="647697" lvl="1" indent="-323848">
              <a:lnSpc>
                <a:spcPts val="4199"/>
              </a:lnSpc>
              <a:buFont typeface="Arial"/>
              <a:buChar char="•"/>
            </a:pPr>
            <a:r>
              <a:rPr lang="en-US" sz="2999">
                <a:solidFill>
                  <a:srgbClr val="0C090A"/>
                </a:solidFill>
                <a:latin typeface="Livvic"/>
              </a:rPr>
              <a:t>Immediate response to a new challenge, event or demand</a:t>
            </a:r>
          </a:p>
          <a:p>
            <a:pPr marL="647697" lvl="1" indent="-323848">
              <a:lnSpc>
                <a:spcPts val="4199"/>
              </a:lnSpc>
              <a:buFont typeface="Arial"/>
              <a:buChar char="•"/>
            </a:pPr>
            <a:r>
              <a:rPr lang="en-US" sz="2999">
                <a:solidFill>
                  <a:srgbClr val="0C090A"/>
                </a:solidFill>
                <a:latin typeface="Livvic"/>
              </a:rPr>
              <a:t>Normal reaction to abnormal events</a:t>
            </a:r>
          </a:p>
          <a:p>
            <a:pPr>
              <a:lnSpc>
                <a:spcPts val="4199"/>
              </a:lnSpc>
            </a:pPr>
            <a:endParaRPr lang="en-US" sz="2999">
              <a:solidFill>
                <a:srgbClr val="0C090A"/>
              </a:solidFill>
              <a:latin typeface="Livvic"/>
            </a:endParaRPr>
          </a:p>
          <a:p>
            <a:pPr>
              <a:lnSpc>
                <a:spcPts val="4199"/>
              </a:lnSpc>
            </a:pPr>
            <a:r>
              <a:rPr lang="en-US" sz="2999">
                <a:solidFill>
                  <a:srgbClr val="0C090A"/>
                </a:solidFill>
                <a:latin typeface="Livvic Bold"/>
              </a:rPr>
              <a:t>Episodic stress</a:t>
            </a:r>
          </a:p>
          <a:p>
            <a:pPr marL="647697" lvl="1" indent="-323848">
              <a:lnSpc>
                <a:spcPts val="4199"/>
              </a:lnSpc>
              <a:buFont typeface="Arial"/>
              <a:buChar char="•"/>
            </a:pPr>
            <a:r>
              <a:rPr lang="en-US" sz="2999">
                <a:solidFill>
                  <a:srgbClr val="0C090A"/>
                </a:solidFill>
                <a:latin typeface="Livvic"/>
              </a:rPr>
              <a:t>When acute stress happens too frequently</a:t>
            </a:r>
          </a:p>
          <a:p>
            <a:pPr marL="647697" lvl="1" indent="-323848">
              <a:lnSpc>
                <a:spcPts val="4199"/>
              </a:lnSpc>
              <a:buFont typeface="Arial"/>
              <a:buChar char="•"/>
            </a:pPr>
            <a:r>
              <a:rPr lang="en-US" sz="2999">
                <a:solidFill>
                  <a:srgbClr val="0C090A"/>
                </a:solidFill>
                <a:latin typeface="Livvic"/>
              </a:rPr>
              <a:t>Often happens to people who take on too much- feels pressured</a:t>
            </a:r>
          </a:p>
          <a:p>
            <a:pPr marL="647697" lvl="1" indent="-323848">
              <a:lnSpc>
                <a:spcPts val="4199"/>
              </a:lnSpc>
              <a:buFont typeface="Arial"/>
              <a:buChar char="•"/>
            </a:pPr>
            <a:r>
              <a:rPr lang="en-US" sz="2999">
                <a:solidFill>
                  <a:srgbClr val="0C090A"/>
                </a:solidFill>
                <a:latin typeface="Livvic"/>
              </a:rPr>
              <a:t>Often affects people who worry all the time</a:t>
            </a:r>
          </a:p>
          <a:p>
            <a:pPr algn="l">
              <a:lnSpc>
                <a:spcPts val="4199"/>
              </a:lnSpc>
            </a:pPr>
            <a:endParaRPr lang="en-US" sz="2999">
              <a:solidFill>
                <a:srgbClr val="0C090A"/>
              </a:solidFill>
              <a:latin typeface="Livvic"/>
            </a:endParaRP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12426" y="1172526"/>
            <a:ext cx="5328325" cy="7941948"/>
          </a:xfrm>
          <a:prstGeom prst="rect">
            <a:avLst/>
          </a:prstGeom>
        </p:spPr>
      </p:pic>
      <p:sp>
        <p:nvSpPr>
          <p:cNvPr id="4" name="TextBox 4"/>
          <p:cNvSpPr txBox="1"/>
          <p:nvPr/>
        </p:nvSpPr>
        <p:spPr>
          <a:xfrm>
            <a:off x="8342550" y="1306827"/>
            <a:ext cx="7004306" cy="1000125"/>
          </a:xfrm>
          <a:prstGeom prst="rect">
            <a:avLst/>
          </a:prstGeom>
        </p:spPr>
        <p:txBody>
          <a:bodyPr lIns="0" tIns="0" rIns="0" bIns="0" rtlCol="0" anchor="t">
            <a:spAutoFit/>
          </a:bodyPr>
          <a:lstStyle/>
          <a:p>
            <a:pPr>
              <a:lnSpc>
                <a:spcPts val="7800"/>
              </a:lnSpc>
            </a:pPr>
            <a:r>
              <a:rPr lang="en-US" sz="6500">
                <a:solidFill>
                  <a:srgbClr val="0C090A"/>
                </a:solidFill>
                <a:latin typeface="Neue Einstellung Bold"/>
              </a:rPr>
              <a:t>Types of Stress</a:t>
            </a:r>
          </a:p>
        </p:txBody>
      </p:sp>
      <p:pic>
        <p:nvPicPr>
          <p:cNvPr id="5" name="Recording (3)">
            <a:hlinkClick r:id="" action="ppaction://media"/>
            <a:extLst>
              <a:ext uri="{FF2B5EF4-FFF2-40B4-BE49-F238E27FC236}">
                <a16:creationId xmlns:a16="http://schemas.microsoft.com/office/drawing/2014/main" id="{A07D2CED-7C3F-D1C9-2AFA-368506CA5C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042056" y="15020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CDD3"/>
        </a:solidFill>
        <a:effectLst/>
      </p:bgPr>
    </p:bg>
    <p:spTree>
      <p:nvGrpSpPr>
        <p:cNvPr id="1" name=""/>
        <p:cNvGrpSpPr/>
        <p:nvPr/>
      </p:nvGrpSpPr>
      <p:grpSpPr>
        <a:xfrm>
          <a:off x="0" y="0"/>
          <a:ext cx="0" cy="0"/>
          <a:chOff x="0" y="0"/>
          <a:chExt cx="0" cy="0"/>
        </a:xfrm>
      </p:grpSpPr>
      <p:sp>
        <p:nvSpPr>
          <p:cNvPr id="2" name="TextBox 2"/>
          <p:cNvSpPr txBox="1"/>
          <p:nvPr/>
        </p:nvSpPr>
        <p:spPr>
          <a:xfrm>
            <a:off x="8342550" y="3009044"/>
            <a:ext cx="8916750" cy="3638550"/>
          </a:xfrm>
          <a:prstGeom prst="rect">
            <a:avLst/>
          </a:prstGeom>
        </p:spPr>
        <p:txBody>
          <a:bodyPr lIns="0" tIns="0" rIns="0" bIns="0" rtlCol="0" anchor="t">
            <a:spAutoFit/>
          </a:bodyPr>
          <a:lstStyle/>
          <a:p>
            <a:pPr>
              <a:lnSpc>
                <a:spcPts val="4199"/>
              </a:lnSpc>
            </a:pPr>
            <a:r>
              <a:rPr lang="en-US" sz="2999">
                <a:solidFill>
                  <a:srgbClr val="0C090A"/>
                </a:solidFill>
                <a:latin typeface="Livvic Bold"/>
              </a:rPr>
              <a:t>Chronic stress</a:t>
            </a:r>
          </a:p>
          <a:p>
            <a:pPr marL="647697" lvl="1" indent="-323848">
              <a:lnSpc>
                <a:spcPts val="4199"/>
              </a:lnSpc>
              <a:buFont typeface="Arial"/>
              <a:buChar char="•"/>
            </a:pPr>
            <a:r>
              <a:rPr lang="en-US" sz="2999">
                <a:solidFill>
                  <a:srgbClr val="0C090A"/>
                </a:solidFill>
                <a:latin typeface="Livvic"/>
              </a:rPr>
              <a:t>Acute stress that lasts for long periods of time</a:t>
            </a:r>
          </a:p>
          <a:p>
            <a:pPr marL="647697" lvl="1" indent="-323848">
              <a:lnSpc>
                <a:spcPts val="4199"/>
              </a:lnSpc>
              <a:buFont typeface="Arial"/>
              <a:buChar char="•"/>
            </a:pPr>
            <a:r>
              <a:rPr lang="en-US" sz="2999">
                <a:solidFill>
                  <a:srgbClr val="0C090A"/>
                </a:solidFill>
                <a:latin typeface="Livvic"/>
              </a:rPr>
              <a:t>People mistaken stress for being “normal”</a:t>
            </a:r>
          </a:p>
          <a:p>
            <a:pPr marL="647697" lvl="1" indent="-323848">
              <a:lnSpc>
                <a:spcPts val="4199"/>
              </a:lnSpc>
              <a:buFont typeface="Arial"/>
              <a:buChar char="•"/>
            </a:pPr>
            <a:r>
              <a:rPr lang="en-US" sz="2999">
                <a:solidFill>
                  <a:srgbClr val="0C090A"/>
                </a:solidFill>
                <a:latin typeface="Livvic"/>
              </a:rPr>
              <a:t>Can lead to cancer, strokes, and heart attacks, as well as violent behaviour and even suicide</a:t>
            </a:r>
          </a:p>
          <a:p>
            <a:pPr>
              <a:lnSpc>
                <a:spcPts val="4199"/>
              </a:lnSpc>
            </a:pPr>
            <a:endParaRPr lang="en-US" sz="2999">
              <a:solidFill>
                <a:srgbClr val="0C090A"/>
              </a:solidFill>
              <a:latin typeface="Livvic"/>
            </a:endParaRPr>
          </a:p>
          <a:p>
            <a:pPr algn="l">
              <a:lnSpc>
                <a:spcPts val="4199"/>
              </a:lnSpc>
            </a:pPr>
            <a:endParaRPr lang="en-US" sz="2999">
              <a:solidFill>
                <a:srgbClr val="0C090A"/>
              </a:solidFill>
              <a:latin typeface="Livvic"/>
            </a:endParaRPr>
          </a:p>
        </p:txBody>
      </p:sp>
      <p:sp>
        <p:nvSpPr>
          <p:cNvPr id="3" name="TextBox 3"/>
          <p:cNvSpPr txBox="1"/>
          <p:nvPr/>
        </p:nvSpPr>
        <p:spPr>
          <a:xfrm>
            <a:off x="8342550" y="1306827"/>
            <a:ext cx="7004306" cy="1000125"/>
          </a:xfrm>
          <a:prstGeom prst="rect">
            <a:avLst/>
          </a:prstGeom>
        </p:spPr>
        <p:txBody>
          <a:bodyPr lIns="0" tIns="0" rIns="0" bIns="0" rtlCol="0" anchor="t">
            <a:spAutoFit/>
          </a:bodyPr>
          <a:lstStyle/>
          <a:p>
            <a:pPr>
              <a:lnSpc>
                <a:spcPts val="7800"/>
              </a:lnSpc>
            </a:pPr>
            <a:r>
              <a:rPr lang="en-US" sz="6500">
                <a:solidFill>
                  <a:srgbClr val="0C090A"/>
                </a:solidFill>
                <a:latin typeface="Neue Einstellung Bold"/>
              </a:rPr>
              <a:t>Types of Stress</a:t>
            </a:r>
          </a:p>
        </p:txBody>
      </p:sp>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42068" y="2193553"/>
            <a:ext cx="6121810" cy="5899894"/>
          </a:xfrm>
          <a:prstGeom prst="rect">
            <a:avLst/>
          </a:prstGeom>
        </p:spPr>
      </p:pic>
      <p:pic>
        <p:nvPicPr>
          <p:cNvPr id="5" name="7">
            <a:hlinkClick r:id="" action="ppaction://media"/>
            <a:extLst>
              <a:ext uri="{FF2B5EF4-FFF2-40B4-BE49-F238E27FC236}">
                <a16:creationId xmlns:a16="http://schemas.microsoft.com/office/drawing/2014/main" id="{133609C7-5EE0-E240-D0B0-CF0047BB94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764688" y="15020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CDD3"/>
        </a:solidFill>
        <a:effectLst/>
      </p:bgPr>
    </p:bg>
    <p:spTree>
      <p:nvGrpSpPr>
        <p:cNvPr id="1" name=""/>
        <p:cNvGrpSpPr/>
        <p:nvPr/>
      </p:nvGrpSpPr>
      <p:grpSpPr>
        <a:xfrm>
          <a:off x="0" y="0"/>
          <a:ext cx="0" cy="0"/>
          <a:chOff x="0" y="0"/>
          <a:chExt cx="0" cy="0"/>
        </a:xfrm>
      </p:grpSpPr>
      <p:grpSp>
        <p:nvGrpSpPr>
          <p:cNvPr id="2" name="Group 2"/>
          <p:cNvGrpSpPr/>
          <p:nvPr/>
        </p:nvGrpSpPr>
        <p:grpSpPr>
          <a:xfrm>
            <a:off x="1321938" y="578089"/>
            <a:ext cx="6783637" cy="5344081"/>
            <a:chOff x="0" y="0"/>
            <a:chExt cx="9044849" cy="7125442"/>
          </a:xfrm>
        </p:grpSpPr>
        <p:sp>
          <p:nvSpPr>
            <p:cNvPr id="3" name="TextBox 3"/>
            <p:cNvSpPr txBox="1"/>
            <p:nvPr/>
          </p:nvSpPr>
          <p:spPr>
            <a:xfrm>
              <a:off x="0" y="0"/>
              <a:ext cx="9044849" cy="3352800"/>
            </a:xfrm>
            <a:prstGeom prst="rect">
              <a:avLst/>
            </a:prstGeom>
          </p:spPr>
          <p:txBody>
            <a:bodyPr lIns="0" tIns="0" rIns="0" bIns="0" rtlCol="0" anchor="t">
              <a:spAutoFit/>
            </a:bodyPr>
            <a:lstStyle/>
            <a:p>
              <a:pPr marL="0" lvl="0" indent="0" algn="l">
                <a:lnSpc>
                  <a:spcPts val="9959"/>
                </a:lnSpc>
                <a:spcBef>
                  <a:spcPct val="0"/>
                </a:spcBef>
              </a:pPr>
              <a:r>
                <a:rPr lang="en-US" sz="8299" dirty="0">
                  <a:solidFill>
                    <a:srgbClr val="0C090A"/>
                  </a:solidFill>
                  <a:latin typeface="Neue Einstellung Bold"/>
                </a:rPr>
                <a:t>Positive Stress</a:t>
              </a:r>
            </a:p>
          </p:txBody>
        </p:sp>
        <p:sp>
          <p:nvSpPr>
            <p:cNvPr id="4" name="TextBox 4"/>
            <p:cNvSpPr txBox="1"/>
            <p:nvPr/>
          </p:nvSpPr>
          <p:spPr>
            <a:xfrm>
              <a:off x="0" y="3928754"/>
              <a:ext cx="9044849" cy="3196688"/>
            </a:xfrm>
            <a:prstGeom prst="rect">
              <a:avLst/>
            </a:prstGeom>
          </p:spPr>
          <p:txBody>
            <a:bodyPr lIns="0" tIns="0" rIns="0" bIns="0" rtlCol="0" anchor="t">
              <a:spAutoFit/>
            </a:bodyPr>
            <a:lstStyle/>
            <a:p>
              <a:pPr>
                <a:lnSpc>
                  <a:spcPts val="3779"/>
                </a:lnSpc>
              </a:pPr>
              <a:r>
                <a:rPr lang="en-US" sz="2699" dirty="0">
                  <a:solidFill>
                    <a:srgbClr val="0C090A"/>
                  </a:solidFill>
                  <a:latin typeface="Livvic Bold"/>
                </a:rPr>
                <a:t>EUSTRESS</a:t>
              </a:r>
            </a:p>
            <a:p>
              <a:pPr>
                <a:lnSpc>
                  <a:spcPts val="3779"/>
                </a:lnSpc>
              </a:pPr>
              <a:r>
                <a:rPr lang="en-US" sz="2699" dirty="0">
                  <a:solidFill>
                    <a:srgbClr val="0C090A"/>
                  </a:solidFill>
                  <a:latin typeface="Livvic"/>
                </a:rPr>
                <a:t>Good things to which one must adapt and that can lead to a stress reaction</a:t>
              </a:r>
            </a:p>
            <a:p>
              <a:pPr>
                <a:lnSpc>
                  <a:spcPts val="3779"/>
                </a:lnSpc>
              </a:pPr>
              <a:r>
                <a:rPr lang="en-US" sz="2699" dirty="0">
                  <a:solidFill>
                    <a:srgbClr val="0C090A"/>
                  </a:solidFill>
                  <a:latin typeface="Livvic"/>
                </a:rPr>
                <a:t>E.g., Becoming a parent</a:t>
              </a:r>
            </a:p>
            <a:p>
              <a:pPr marL="0" lvl="0" indent="0" algn="l">
                <a:lnSpc>
                  <a:spcPts val="3779"/>
                </a:lnSpc>
                <a:spcBef>
                  <a:spcPct val="0"/>
                </a:spcBef>
              </a:pPr>
              <a:endParaRPr lang="en-US" sz="2699" dirty="0">
                <a:solidFill>
                  <a:srgbClr val="0C090A"/>
                </a:solidFill>
                <a:latin typeface="Livvic"/>
              </a:endParaRPr>
            </a:p>
          </p:txBody>
        </p:sp>
      </p:grpSp>
      <p:pic>
        <p:nvPicPr>
          <p:cNvPr id="5" name="Picture 5"/>
          <p:cNvPicPr>
            <a:picLocks noChangeAspect="1"/>
          </p:cNvPicPr>
          <p:nvPr/>
        </p:nvPicPr>
        <p:blipFill>
          <a:blip r:embed="rId5"/>
          <a:srcRect/>
          <a:stretch>
            <a:fillRect/>
          </a:stretch>
        </p:blipFill>
        <p:spPr>
          <a:xfrm>
            <a:off x="3791339" y="5179530"/>
            <a:ext cx="4314235" cy="4529381"/>
          </a:xfrm>
          <a:prstGeom prst="rect">
            <a:avLst/>
          </a:prstGeom>
        </p:spPr>
      </p:pic>
      <p:pic>
        <p:nvPicPr>
          <p:cNvPr id="6" name="Picture 6"/>
          <p:cNvPicPr>
            <a:picLocks noChangeAspect="1"/>
          </p:cNvPicPr>
          <p:nvPr/>
        </p:nvPicPr>
        <p:blipFill>
          <a:blip r:embed="rId6"/>
          <a:srcRect/>
          <a:stretch>
            <a:fillRect/>
          </a:stretch>
        </p:blipFill>
        <p:spPr>
          <a:xfrm>
            <a:off x="11744655" y="5179530"/>
            <a:ext cx="5242339" cy="4529381"/>
          </a:xfrm>
          <a:prstGeom prst="rect">
            <a:avLst/>
          </a:prstGeom>
        </p:spPr>
      </p:pic>
      <p:grpSp>
        <p:nvGrpSpPr>
          <p:cNvPr id="7" name="Group 7"/>
          <p:cNvGrpSpPr/>
          <p:nvPr/>
        </p:nvGrpSpPr>
        <p:grpSpPr>
          <a:xfrm>
            <a:off x="9779770" y="578089"/>
            <a:ext cx="7207224" cy="5294954"/>
            <a:chOff x="0" y="0"/>
            <a:chExt cx="9609632" cy="7059939"/>
          </a:xfrm>
        </p:grpSpPr>
        <p:sp>
          <p:nvSpPr>
            <p:cNvPr id="8" name="TextBox 8"/>
            <p:cNvSpPr txBox="1"/>
            <p:nvPr/>
          </p:nvSpPr>
          <p:spPr>
            <a:xfrm>
              <a:off x="0" y="0"/>
              <a:ext cx="9609632" cy="3352800"/>
            </a:xfrm>
            <a:prstGeom prst="rect">
              <a:avLst/>
            </a:prstGeom>
          </p:spPr>
          <p:txBody>
            <a:bodyPr lIns="0" tIns="0" rIns="0" bIns="0" rtlCol="0" anchor="t">
              <a:spAutoFit/>
            </a:bodyPr>
            <a:lstStyle/>
            <a:p>
              <a:pPr marL="0" lvl="0" indent="0" algn="l">
                <a:lnSpc>
                  <a:spcPts val="9959"/>
                </a:lnSpc>
                <a:spcBef>
                  <a:spcPct val="0"/>
                </a:spcBef>
              </a:pPr>
              <a:r>
                <a:rPr lang="en-US" sz="8299">
                  <a:solidFill>
                    <a:srgbClr val="0C090A"/>
                  </a:solidFill>
                  <a:latin typeface="Neue Einstellung Bold"/>
                </a:rPr>
                <a:t>Negative Stress</a:t>
              </a:r>
            </a:p>
          </p:txBody>
        </p:sp>
        <p:sp>
          <p:nvSpPr>
            <p:cNvPr id="9" name="TextBox 9"/>
            <p:cNvSpPr txBox="1"/>
            <p:nvPr/>
          </p:nvSpPr>
          <p:spPr>
            <a:xfrm>
              <a:off x="0" y="3928754"/>
              <a:ext cx="9609632" cy="3131185"/>
            </a:xfrm>
            <a:prstGeom prst="rect">
              <a:avLst/>
            </a:prstGeom>
          </p:spPr>
          <p:txBody>
            <a:bodyPr lIns="0" tIns="0" rIns="0" bIns="0" rtlCol="0" anchor="t">
              <a:spAutoFit/>
            </a:bodyPr>
            <a:lstStyle/>
            <a:p>
              <a:pPr>
                <a:lnSpc>
                  <a:spcPts val="3779"/>
                </a:lnSpc>
              </a:pPr>
              <a:r>
                <a:rPr lang="en-US" sz="2699">
                  <a:solidFill>
                    <a:srgbClr val="0C090A"/>
                  </a:solidFill>
                  <a:latin typeface="Livvic Bold"/>
                </a:rPr>
                <a:t>DISTRESS</a:t>
              </a:r>
            </a:p>
            <a:p>
              <a:pPr>
                <a:lnSpc>
                  <a:spcPts val="3779"/>
                </a:lnSpc>
              </a:pPr>
              <a:r>
                <a:rPr lang="en-US" sz="2699">
                  <a:solidFill>
                    <a:srgbClr val="0C090A"/>
                  </a:solidFill>
                  <a:latin typeface="Livvic"/>
                </a:rPr>
                <a:t>Bad things to which one has to adapt and that can lead to a stress reaction</a:t>
              </a:r>
            </a:p>
            <a:p>
              <a:pPr>
                <a:lnSpc>
                  <a:spcPts val="3779"/>
                </a:lnSpc>
              </a:pPr>
              <a:r>
                <a:rPr lang="en-US" sz="2699">
                  <a:solidFill>
                    <a:srgbClr val="0C090A"/>
                  </a:solidFill>
                  <a:latin typeface="Livvic"/>
                </a:rPr>
                <a:t>E.g., An illness</a:t>
              </a:r>
            </a:p>
            <a:p>
              <a:pPr marL="0" lvl="0" indent="0" algn="l">
                <a:lnSpc>
                  <a:spcPts val="3779"/>
                </a:lnSpc>
                <a:spcBef>
                  <a:spcPct val="0"/>
                </a:spcBef>
              </a:pPr>
              <a:endParaRPr lang="en-US" sz="2699">
                <a:solidFill>
                  <a:srgbClr val="0C090A"/>
                </a:solidFill>
                <a:latin typeface="Livvic"/>
              </a:endParaRPr>
            </a:p>
          </p:txBody>
        </p:sp>
      </p:grpSp>
      <p:pic>
        <p:nvPicPr>
          <p:cNvPr id="10" name="Recording (6)">
            <a:hlinkClick r:id="" action="ppaction://media"/>
            <a:extLst>
              <a:ext uri="{FF2B5EF4-FFF2-40B4-BE49-F238E27FC236}">
                <a16:creationId xmlns:a16="http://schemas.microsoft.com/office/drawing/2014/main" id="{1BA5B98E-1B1C-BEDD-9B70-BA744F150C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00774" y="166596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3B1A6"/>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520914" y="753698"/>
          <a:ext cx="8990623" cy="8823876"/>
        </p:xfrm>
        <a:graphic>
          <a:graphicData uri="http://schemas.openxmlformats.org/drawingml/2006/table">
            <a:tbl>
              <a:tblPr/>
              <a:tblGrid>
                <a:gridCol w="2003220">
                  <a:extLst>
                    <a:ext uri="{9D8B030D-6E8A-4147-A177-3AD203B41FA5}">
                      <a16:colId xmlns:a16="http://schemas.microsoft.com/office/drawing/2014/main" val="20000"/>
                    </a:ext>
                  </a:extLst>
                </a:gridCol>
                <a:gridCol w="2706212">
                  <a:extLst>
                    <a:ext uri="{9D8B030D-6E8A-4147-A177-3AD203B41FA5}">
                      <a16:colId xmlns:a16="http://schemas.microsoft.com/office/drawing/2014/main" val="20001"/>
                    </a:ext>
                  </a:extLst>
                </a:gridCol>
                <a:gridCol w="2223950">
                  <a:extLst>
                    <a:ext uri="{9D8B030D-6E8A-4147-A177-3AD203B41FA5}">
                      <a16:colId xmlns:a16="http://schemas.microsoft.com/office/drawing/2014/main" val="20002"/>
                    </a:ext>
                  </a:extLst>
                </a:gridCol>
                <a:gridCol w="2057241">
                  <a:extLst>
                    <a:ext uri="{9D8B030D-6E8A-4147-A177-3AD203B41FA5}">
                      <a16:colId xmlns:a16="http://schemas.microsoft.com/office/drawing/2014/main" val="20003"/>
                    </a:ext>
                  </a:extLst>
                </a:gridCol>
              </a:tblGrid>
              <a:tr h="1390345">
                <a:tc>
                  <a:txBody>
                    <a:bodyPr/>
                    <a:lstStyle/>
                    <a:p>
                      <a:pPr algn="ctr">
                        <a:lnSpc>
                          <a:spcPts val="3030"/>
                        </a:lnSpc>
                      </a:pPr>
                      <a:endParaRPr/>
                    </a:p>
                    <a:p>
                      <a:pPr algn="ctr">
                        <a:lnSpc>
                          <a:spcPts val="3030"/>
                        </a:lnSpc>
                      </a:pPr>
                      <a:r>
                        <a:rPr lang="en-US" sz="2164">
                          <a:solidFill>
                            <a:srgbClr val="000000"/>
                          </a:solidFill>
                          <a:latin typeface="Neue Einstellung Bold Bold"/>
                        </a:rPr>
                        <a:t>  PHYSICAL</a:t>
                      </a:r>
                    </a:p>
                    <a:p>
                      <a:pPr algn="ctr">
                        <a:lnSpc>
                          <a:spcPts val="3030"/>
                        </a:lnSpc>
                      </a:pPr>
                      <a:r>
                        <a:rPr lang="en-US" sz="2164">
                          <a:solidFill>
                            <a:srgbClr val="000000"/>
                          </a:solidFill>
                          <a:latin typeface="Neue Einstellung Bold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3B886"/>
                    </a:solidFill>
                  </a:tcPr>
                </a:tc>
                <a:tc>
                  <a:txBody>
                    <a:bodyPr/>
                    <a:lstStyle/>
                    <a:p>
                      <a:pPr algn="ctr">
                        <a:lnSpc>
                          <a:spcPts val="3030"/>
                        </a:lnSpc>
                      </a:pPr>
                      <a:endParaRPr/>
                    </a:p>
                    <a:p>
                      <a:pPr algn="ctr">
                        <a:lnSpc>
                          <a:spcPts val="3030"/>
                        </a:lnSpc>
                      </a:pPr>
                      <a:r>
                        <a:rPr lang="en-US" sz="2164">
                          <a:solidFill>
                            <a:srgbClr val="000000"/>
                          </a:solidFill>
                          <a:latin typeface="Neue Einstellung Bold Bold"/>
                        </a:rPr>
                        <a:t>  COGNITIVE</a:t>
                      </a:r>
                    </a:p>
                    <a:p>
                      <a:pPr algn="ctr">
                        <a:lnSpc>
                          <a:spcPts val="3030"/>
                        </a:lnSpc>
                      </a:pPr>
                      <a:r>
                        <a:rPr lang="en-US" sz="2164">
                          <a:solidFill>
                            <a:srgbClr val="000000"/>
                          </a:solidFill>
                          <a:latin typeface="Neue Einstellung Bold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3B886"/>
                    </a:solidFill>
                  </a:tcPr>
                </a:tc>
                <a:tc>
                  <a:txBody>
                    <a:bodyPr/>
                    <a:lstStyle/>
                    <a:p>
                      <a:pPr algn="ctr">
                        <a:lnSpc>
                          <a:spcPts val="3030"/>
                        </a:lnSpc>
                      </a:pPr>
                      <a:endParaRPr/>
                    </a:p>
                    <a:p>
                      <a:pPr algn="ctr">
                        <a:lnSpc>
                          <a:spcPts val="3030"/>
                        </a:lnSpc>
                      </a:pPr>
                      <a:r>
                        <a:rPr lang="en-US" sz="2164">
                          <a:solidFill>
                            <a:srgbClr val="000000"/>
                          </a:solidFill>
                          <a:latin typeface="Neue Einstellung Bold Bold"/>
                        </a:rPr>
                        <a:t>  BEHAVIORAL</a:t>
                      </a:r>
                    </a:p>
                    <a:p>
                      <a:pPr algn="ctr">
                        <a:lnSpc>
                          <a:spcPts val="3030"/>
                        </a:lnSpc>
                      </a:pPr>
                      <a:r>
                        <a:rPr lang="en-US" sz="2164">
                          <a:solidFill>
                            <a:srgbClr val="000000"/>
                          </a:solidFill>
                          <a:latin typeface="Neue Einstellung Bold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3B886"/>
                    </a:solidFill>
                  </a:tcPr>
                </a:tc>
                <a:tc>
                  <a:txBody>
                    <a:bodyPr/>
                    <a:lstStyle/>
                    <a:p>
                      <a:pPr algn="ctr">
                        <a:lnSpc>
                          <a:spcPts val="3030"/>
                        </a:lnSpc>
                      </a:pPr>
                      <a:endParaRPr/>
                    </a:p>
                    <a:p>
                      <a:pPr algn="ctr">
                        <a:lnSpc>
                          <a:spcPts val="3030"/>
                        </a:lnSpc>
                      </a:pPr>
                      <a:r>
                        <a:rPr lang="en-US" sz="2164">
                          <a:solidFill>
                            <a:srgbClr val="000000"/>
                          </a:solidFill>
                          <a:latin typeface="Neue Einstellung Bold Bold"/>
                        </a:rPr>
                        <a:t>  EMOTIONAL</a:t>
                      </a:r>
                    </a:p>
                    <a:p>
                      <a:pPr algn="ctr">
                        <a:lnSpc>
                          <a:spcPts val="3030"/>
                        </a:lnSpc>
                      </a:pPr>
                      <a:r>
                        <a:rPr lang="en-US" sz="2164">
                          <a:solidFill>
                            <a:srgbClr val="000000"/>
                          </a:solidFill>
                          <a:latin typeface="Neue Einstellung Bold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3B886"/>
                    </a:solidFill>
                  </a:tcPr>
                </a:tc>
                <a:extLst>
                  <a:ext uri="{0D108BD9-81ED-4DB2-BD59-A6C34878D82A}">
                    <a16:rowId xmlns:a16="http://schemas.microsoft.com/office/drawing/2014/main" val="10000"/>
                  </a:ext>
                </a:extLst>
              </a:tr>
              <a:tr h="2144936">
                <a:tc>
                  <a:txBody>
                    <a:bodyPr/>
                    <a:lstStyle/>
                    <a:p>
                      <a:pPr algn="ctr">
                        <a:lnSpc>
                          <a:spcPts val="3030"/>
                        </a:lnSpc>
                      </a:pPr>
                      <a:endParaRPr/>
                    </a:p>
                    <a:p>
                      <a:pPr algn="ctr">
                        <a:lnSpc>
                          <a:spcPts val="3030"/>
                        </a:lnSpc>
                      </a:pPr>
                      <a:r>
                        <a:rPr lang="en-US" sz="2164">
                          <a:solidFill>
                            <a:srgbClr val="000000"/>
                          </a:solidFill>
                          <a:latin typeface="Neue Einstellung Bold"/>
                        </a:rPr>
                        <a:t>  Fatigue</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Poor</a:t>
                      </a:r>
                    </a:p>
                    <a:p>
                      <a:pPr algn="ctr">
                        <a:lnSpc>
                          <a:spcPts val="3030"/>
                        </a:lnSpc>
                      </a:pPr>
                      <a:r>
                        <a:rPr lang="en-US" sz="2164">
                          <a:solidFill>
                            <a:srgbClr val="000000"/>
                          </a:solidFill>
                          <a:latin typeface="Neue Einstellung Bold"/>
                        </a:rPr>
                        <a:t>  attention/</a:t>
                      </a:r>
                    </a:p>
                    <a:p>
                      <a:pPr algn="ctr">
                        <a:lnSpc>
                          <a:spcPts val="3030"/>
                        </a:lnSpc>
                      </a:pPr>
                      <a:r>
                        <a:rPr lang="en-US" sz="2164">
                          <a:solidFill>
                            <a:srgbClr val="000000"/>
                          </a:solidFill>
                          <a:latin typeface="Neue Einstellung Bold"/>
                        </a:rPr>
                        <a:t>  concentration</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Change</a:t>
                      </a:r>
                    </a:p>
                    <a:p>
                      <a:pPr algn="ctr">
                        <a:lnSpc>
                          <a:spcPts val="3030"/>
                        </a:lnSpc>
                      </a:pPr>
                      <a:r>
                        <a:rPr lang="en-US" sz="2164">
                          <a:solidFill>
                            <a:srgbClr val="000000"/>
                          </a:solidFill>
                          <a:latin typeface="Neue Einstellung Bold"/>
                        </a:rPr>
                        <a:t>  in activity</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Anxiety</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extLst>
                  <a:ext uri="{0D108BD9-81ED-4DB2-BD59-A6C34878D82A}">
                    <a16:rowId xmlns:a16="http://schemas.microsoft.com/office/drawing/2014/main" val="10001"/>
                  </a:ext>
                </a:extLst>
              </a:tr>
              <a:tr h="1762865">
                <a:tc>
                  <a:txBody>
                    <a:bodyPr/>
                    <a:lstStyle/>
                    <a:p>
                      <a:pPr algn="ctr">
                        <a:lnSpc>
                          <a:spcPts val="3030"/>
                        </a:lnSpc>
                      </a:pPr>
                      <a:endParaRPr/>
                    </a:p>
                    <a:p>
                      <a:pPr algn="ctr">
                        <a:lnSpc>
                          <a:spcPts val="3030"/>
                        </a:lnSpc>
                      </a:pPr>
                      <a:r>
                        <a:rPr lang="en-US" sz="2164">
                          <a:solidFill>
                            <a:srgbClr val="000000"/>
                          </a:solidFill>
                          <a:latin typeface="Neue Einstellung Bold"/>
                        </a:rPr>
                        <a:t>  Grinding</a:t>
                      </a:r>
                    </a:p>
                    <a:p>
                      <a:pPr algn="ctr">
                        <a:lnSpc>
                          <a:spcPts val="3030"/>
                        </a:lnSpc>
                      </a:pPr>
                      <a:r>
                        <a:rPr lang="en-US" sz="2164">
                          <a:solidFill>
                            <a:srgbClr val="000000"/>
                          </a:solidFill>
                          <a:latin typeface="Neue Einstellung Bold"/>
                        </a:rPr>
                        <a:t>  teeth</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Nightmares</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Loss</a:t>
                      </a:r>
                    </a:p>
                    <a:p>
                      <a:pPr algn="ctr">
                        <a:lnSpc>
                          <a:spcPts val="3030"/>
                        </a:lnSpc>
                      </a:pPr>
                      <a:r>
                        <a:rPr lang="en-US" sz="2164">
                          <a:solidFill>
                            <a:srgbClr val="000000"/>
                          </a:solidFill>
                          <a:latin typeface="Neue Einstellung Bold"/>
                        </a:rPr>
                        <a:t>  of appetite</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Guilt</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extLst>
                  <a:ext uri="{0D108BD9-81ED-4DB2-BD59-A6C34878D82A}">
                    <a16:rowId xmlns:a16="http://schemas.microsoft.com/office/drawing/2014/main" val="10002"/>
                  </a:ext>
                </a:extLst>
              </a:tr>
              <a:tr h="1762865">
                <a:tc>
                  <a:txBody>
                    <a:bodyPr/>
                    <a:lstStyle/>
                    <a:p>
                      <a:pPr algn="ctr">
                        <a:lnSpc>
                          <a:spcPts val="3030"/>
                        </a:lnSpc>
                      </a:pPr>
                      <a:endParaRPr/>
                    </a:p>
                    <a:p>
                      <a:pPr algn="ctr">
                        <a:lnSpc>
                          <a:spcPts val="3030"/>
                        </a:lnSpc>
                      </a:pPr>
                      <a:r>
                        <a:rPr lang="en-US" sz="2164">
                          <a:solidFill>
                            <a:srgbClr val="000000"/>
                          </a:solidFill>
                          <a:latin typeface="Neue Einstellung Bold"/>
                        </a:rPr>
                        <a:t>  Headaches</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Blaming</a:t>
                      </a:r>
                    </a:p>
                    <a:p>
                      <a:pPr algn="ctr">
                        <a:lnSpc>
                          <a:spcPts val="3030"/>
                        </a:lnSpc>
                      </a:pPr>
                      <a:r>
                        <a:rPr lang="en-US" sz="2164">
                          <a:solidFill>
                            <a:srgbClr val="000000"/>
                          </a:solidFill>
                          <a:latin typeface="Neue Einstellung Bold"/>
                        </a:rPr>
                        <a:t>  others</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Alcohol</a:t>
                      </a:r>
                    </a:p>
                    <a:p>
                      <a:pPr algn="ctr">
                        <a:lnSpc>
                          <a:spcPts val="3030"/>
                        </a:lnSpc>
                      </a:pPr>
                      <a:r>
                        <a:rPr lang="en-US" sz="2164">
                          <a:solidFill>
                            <a:srgbClr val="000000"/>
                          </a:solidFill>
                          <a:latin typeface="Neue Einstellung Bold"/>
                        </a:rPr>
                        <a:t>  consumption</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Irritability</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extLst>
                  <a:ext uri="{0D108BD9-81ED-4DB2-BD59-A6C34878D82A}">
                    <a16:rowId xmlns:a16="http://schemas.microsoft.com/office/drawing/2014/main" val="10003"/>
                  </a:ext>
                </a:extLst>
              </a:tr>
              <a:tr h="1762865">
                <a:tc>
                  <a:txBody>
                    <a:bodyPr/>
                    <a:lstStyle/>
                    <a:p>
                      <a:pPr algn="ctr">
                        <a:lnSpc>
                          <a:spcPts val="3030"/>
                        </a:lnSpc>
                      </a:pPr>
                      <a:endParaRPr/>
                    </a:p>
                    <a:p>
                      <a:pPr algn="ctr">
                        <a:lnSpc>
                          <a:spcPts val="3030"/>
                        </a:lnSpc>
                      </a:pPr>
                      <a:r>
                        <a:rPr lang="en-US" sz="2164">
                          <a:solidFill>
                            <a:srgbClr val="000000"/>
                          </a:solidFill>
                          <a:latin typeface="Neue Einstellung Bold"/>
                        </a:rPr>
                        <a:t>  Muscle</a:t>
                      </a:r>
                    </a:p>
                    <a:p>
                      <a:pPr algn="ctr">
                        <a:lnSpc>
                          <a:spcPts val="3030"/>
                        </a:lnSpc>
                      </a:pPr>
                      <a:r>
                        <a:rPr lang="en-US" sz="2164">
                          <a:solidFill>
                            <a:srgbClr val="000000"/>
                          </a:solidFill>
                          <a:latin typeface="Neue Einstellung Bold"/>
                        </a:rPr>
                        <a:t>  cramps</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Poor</a:t>
                      </a:r>
                    </a:p>
                    <a:p>
                      <a:pPr algn="ctr">
                        <a:lnSpc>
                          <a:spcPts val="3030"/>
                        </a:lnSpc>
                      </a:pPr>
                      <a:r>
                        <a:rPr lang="en-US" sz="2164">
                          <a:solidFill>
                            <a:srgbClr val="000000"/>
                          </a:solidFill>
                          <a:latin typeface="Neue Einstellung Bold"/>
                        </a:rPr>
                        <a:t>  problem solving</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Withdrawal</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tc>
                  <a:txBody>
                    <a:bodyPr/>
                    <a:lstStyle/>
                    <a:p>
                      <a:pPr algn="ctr">
                        <a:lnSpc>
                          <a:spcPts val="3030"/>
                        </a:lnSpc>
                      </a:pPr>
                      <a:endParaRPr/>
                    </a:p>
                    <a:p>
                      <a:pPr algn="ctr">
                        <a:lnSpc>
                          <a:spcPts val="3030"/>
                        </a:lnSpc>
                      </a:pPr>
                      <a:r>
                        <a:rPr lang="en-US" sz="2164">
                          <a:solidFill>
                            <a:srgbClr val="000000"/>
                          </a:solidFill>
                          <a:latin typeface="Neue Einstellung Bold"/>
                        </a:rPr>
                        <a:t>  Uncertainty</a:t>
                      </a:r>
                    </a:p>
                    <a:p>
                      <a:pPr algn="ctr">
                        <a:lnSpc>
                          <a:spcPts val="3030"/>
                        </a:lnSpc>
                      </a:pPr>
                      <a:r>
                        <a:rPr lang="en-US" sz="2164">
                          <a:solidFill>
                            <a:srgbClr val="000000"/>
                          </a:solidFill>
                          <a:latin typeface="Neue Einstellung Bold"/>
                        </a:rPr>
                        <a:t>  </a:t>
                      </a:r>
                    </a:p>
                  </a:txBody>
                  <a:tcPr marL="41232" marR="41232" marT="41232" marB="41232" anchor="ctr">
                    <a:lnL w="24739" cap="flat" cmpd="sng" algn="ctr">
                      <a:solidFill>
                        <a:srgbClr val="000000"/>
                      </a:solidFill>
                      <a:prstDash val="solid"/>
                      <a:round/>
                      <a:headEnd type="none" w="med" len="med"/>
                      <a:tailEnd type="none" w="med" len="med"/>
                    </a:lnL>
                    <a:lnR w="24739" cap="flat" cmpd="sng" algn="ctr">
                      <a:solidFill>
                        <a:srgbClr val="000000"/>
                      </a:solidFill>
                      <a:prstDash val="solid"/>
                      <a:round/>
                      <a:headEnd type="none" w="med" len="med"/>
                      <a:tailEnd type="none" w="med" len="med"/>
                    </a:lnR>
                    <a:lnT w="24739" cap="flat" cmpd="sng" algn="ctr">
                      <a:solidFill>
                        <a:srgbClr val="000000"/>
                      </a:solidFill>
                      <a:prstDash val="solid"/>
                      <a:round/>
                      <a:headEnd type="none" w="med" len="med"/>
                      <a:tailEnd type="none" w="med" len="med"/>
                    </a:lnT>
                    <a:lnB w="24739" cap="flat" cmpd="sng" algn="ctr">
                      <a:solidFill>
                        <a:srgbClr val="000000"/>
                      </a:solidFill>
                      <a:prstDash val="solid"/>
                      <a:round/>
                      <a:headEnd type="none" w="med" len="med"/>
                      <a:tailEnd type="none" w="med" len="med"/>
                    </a:lnB>
                    <a:solidFill>
                      <a:srgbClr val="F4D1AE"/>
                    </a:solidFill>
                  </a:tcPr>
                </a:tc>
                <a:extLst>
                  <a:ext uri="{0D108BD9-81ED-4DB2-BD59-A6C34878D82A}">
                    <a16:rowId xmlns:a16="http://schemas.microsoft.com/office/drawing/2014/main" val="10004"/>
                  </a:ext>
                </a:extLst>
              </a:tr>
            </a:tbl>
          </a:graphicData>
        </a:graphic>
      </p:graphicFrame>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3256913"/>
            <a:ext cx="3190794" cy="3815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45072" y="3256913"/>
            <a:ext cx="3343418" cy="3815598"/>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41925" y="5761975"/>
            <a:ext cx="3200333" cy="3815598"/>
          </a:xfrm>
          <a:prstGeom prst="rect">
            <a:avLst/>
          </a:prstGeom>
        </p:spPr>
      </p:pic>
      <p:sp>
        <p:nvSpPr>
          <p:cNvPr id="6" name="TextBox 6"/>
          <p:cNvSpPr txBox="1"/>
          <p:nvPr/>
        </p:nvSpPr>
        <p:spPr>
          <a:xfrm>
            <a:off x="1028700" y="744173"/>
            <a:ext cx="7007228" cy="1990725"/>
          </a:xfrm>
          <a:prstGeom prst="rect">
            <a:avLst/>
          </a:prstGeom>
        </p:spPr>
        <p:txBody>
          <a:bodyPr lIns="0" tIns="0" rIns="0" bIns="0" rtlCol="0" anchor="t">
            <a:spAutoFit/>
          </a:bodyPr>
          <a:lstStyle/>
          <a:p>
            <a:pPr marL="0" lvl="0" indent="0" algn="l">
              <a:lnSpc>
                <a:spcPts val="7800"/>
              </a:lnSpc>
              <a:spcBef>
                <a:spcPct val="0"/>
              </a:spcBef>
            </a:pPr>
            <a:r>
              <a:rPr lang="en-US" sz="6500">
                <a:solidFill>
                  <a:srgbClr val="0C090A"/>
                </a:solidFill>
                <a:latin typeface="Neue Einstellung Bold"/>
              </a:rPr>
              <a:t>Symptoms of Stress Reaction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9C9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77196" y="2019300"/>
            <a:ext cx="7824744" cy="6954241"/>
          </a:xfrm>
          <a:prstGeom prst="rect">
            <a:avLst/>
          </a:prstGeom>
        </p:spPr>
      </p:pic>
      <p:sp>
        <p:nvSpPr>
          <p:cNvPr id="3" name="TextBox 3"/>
          <p:cNvSpPr txBox="1"/>
          <p:nvPr/>
        </p:nvSpPr>
        <p:spPr>
          <a:xfrm>
            <a:off x="10765145" y="2690787"/>
            <a:ext cx="5755147" cy="6915150"/>
          </a:xfrm>
          <a:prstGeom prst="rect">
            <a:avLst/>
          </a:prstGeom>
        </p:spPr>
        <p:txBody>
          <a:bodyPr lIns="0" tIns="0" rIns="0" bIns="0" rtlCol="0" anchor="t">
            <a:spAutoFit/>
          </a:bodyPr>
          <a:lstStyle/>
          <a:p>
            <a:pPr>
              <a:lnSpc>
                <a:spcPts val="4200"/>
              </a:lnSpc>
            </a:pPr>
            <a:r>
              <a:rPr lang="en-US" sz="3000" dirty="0">
                <a:solidFill>
                  <a:srgbClr val="0C090A"/>
                </a:solidFill>
                <a:latin typeface="Livvic Bold"/>
              </a:rPr>
              <a:t>Biological consequences</a:t>
            </a:r>
          </a:p>
          <a:p>
            <a:pPr marL="647702" lvl="1" indent="-323851">
              <a:lnSpc>
                <a:spcPts val="4200"/>
              </a:lnSpc>
              <a:buFont typeface="Arial"/>
              <a:buChar char="•"/>
            </a:pPr>
            <a:r>
              <a:rPr lang="en-US" sz="3000" dirty="0">
                <a:solidFill>
                  <a:srgbClr val="0C090A"/>
                </a:solidFill>
                <a:latin typeface="Livvic"/>
              </a:rPr>
              <a:t>Generates a rise in hormone secretions by adrenal glands</a:t>
            </a:r>
          </a:p>
          <a:p>
            <a:pPr marL="647702" lvl="1" indent="-323851">
              <a:lnSpc>
                <a:spcPts val="4200"/>
              </a:lnSpc>
              <a:buFont typeface="Arial"/>
              <a:buChar char="•"/>
            </a:pPr>
            <a:r>
              <a:rPr lang="en-US" sz="3000" dirty="0">
                <a:solidFill>
                  <a:srgbClr val="0C090A"/>
                </a:solidFill>
                <a:latin typeface="Livvic"/>
              </a:rPr>
              <a:t>Increase heart rate and blood pressure</a:t>
            </a:r>
          </a:p>
          <a:p>
            <a:pPr>
              <a:lnSpc>
                <a:spcPts val="4200"/>
              </a:lnSpc>
            </a:pPr>
            <a:endParaRPr lang="en-US" sz="3000" dirty="0">
              <a:solidFill>
                <a:srgbClr val="0C090A"/>
              </a:solidFill>
              <a:latin typeface="Livvic"/>
            </a:endParaRPr>
          </a:p>
          <a:p>
            <a:pPr>
              <a:lnSpc>
                <a:spcPts val="4200"/>
              </a:lnSpc>
            </a:pPr>
            <a:r>
              <a:rPr lang="en-US" sz="3000" dirty="0">
                <a:solidFill>
                  <a:srgbClr val="0C090A"/>
                </a:solidFill>
                <a:latin typeface="Livvic Bold"/>
              </a:rPr>
              <a:t>Psychological consequences</a:t>
            </a:r>
          </a:p>
          <a:p>
            <a:pPr marL="647702" lvl="1" indent="-323851">
              <a:lnSpc>
                <a:spcPts val="4200"/>
              </a:lnSpc>
              <a:buFont typeface="Arial"/>
              <a:buChar char="•"/>
            </a:pPr>
            <a:r>
              <a:rPr lang="en-US" sz="3000" dirty="0">
                <a:solidFill>
                  <a:srgbClr val="0C090A"/>
                </a:solidFill>
                <a:latin typeface="Livvic"/>
              </a:rPr>
              <a:t>View of the environment is clouded</a:t>
            </a:r>
          </a:p>
          <a:p>
            <a:pPr marL="647702" lvl="1" indent="-323851">
              <a:lnSpc>
                <a:spcPts val="4200"/>
              </a:lnSpc>
              <a:buFont typeface="Arial"/>
              <a:buChar char="•"/>
            </a:pPr>
            <a:r>
              <a:rPr lang="en-US" sz="3000" dirty="0">
                <a:solidFill>
                  <a:srgbClr val="0C090A"/>
                </a:solidFill>
                <a:latin typeface="Livvic"/>
              </a:rPr>
              <a:t>Extreme emotional responses</a:t>
            </a:r>
          </a:p>
          <a:p>
            <a:pPr marL="647702" lvl="1" indent="-323851">
              <a:lnSpc>
                <a:spcPts val="4200"/>
              </a:lnSpc>
              <a:buFont typeface="Arial"/>
              <a:buChar char="•"/>
            </a:pPr>
            <a:r>
              <a:rPr lang="en-US" sz="3000" dirty="0">
                <a:solidFill>
                  <a:srgbClr val="0C090A"/>
                </a:solidFill>
                <a:latin typeface="Livvic"/>
              </a:rPr>
              <a:t>Less able to deal with new stressors</a:t>
            </a:r>
          </a:p>
          <a:p>
            <a:pPr marL="0" lvl="0" indent="0" algn="l">
              <a:lnSpc>
                <a:spcPts val="4200"/>
              </a:lnSpc>
              <a:spcBef>
                <a:spcPct val="0"/>
              </a:spcBef>
            </a:pPr>
            <a:endParaRPr lang="en-US" sz="3000" dirty="0">
              <a:solidFill>
                <a:srgbClr val="0C090A"/>
              </a:solidFill>
              <a:latin typeface="Livvic"/>
            </a:endParaRPr>
          </a:p>
        </p:txBody>
      </p:sp>
      <p:sp>
        <p:nvSpPr>
          <p:cNvPr id="4" name="TextBox 4"/>
          <p:cNvSpPr txBox="1"/>
          <p:nvPr/>
        </p:nvSpPr>
        <p:spPr>
          <a:xfrm>
            <a:off x="10765145" y="1019175"/>
            <a:ext cx="6124644" cy="1000125"/>
          </a:xfrm>
          <a:prstGeom prst="rect">
            <a:avLst/>
          </a:prstGeom>
        </p:spPr>
        <p:txBody>
          <a:bodyPr lIns="0" tIns="0" rIns="0" bIns="0" rtlCol="0" anchor="t">
            <a:spAutoFit/>
          </a:bodyPr>
          <a:lstStyle/>
          <a:p>
            <a:pPr marL="0" lvl="0" indent="0" algn="l">
              <a:lnSpc>
                <a:spcPts val="7800"/>
              </a:lnSpc>
              <a:spcBef>
                <a:spcPct val="0"/>
              </a:spcBef>
            </a:pPr>
            <a:r>
              <a:rPr lang="en-US" sz="6500">
                <a:solidFill>
                  <a:srgbClr val="0C090A"/>
                </a:solidFill>
                <a:latin typeface="Neue Einstellung Bold"/>
              </a:rPr>
              <a:t>Cost of Stress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0B1C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1028700" y="2171700"/>
            <a:ext cx="8372673" cy="6719070"/>
          </a:xfrm>
          <a:prstGeom prst="rect">
            <a:avLst/>
          </a:prstGeom>
        </p:spPr>
      </p:pic>
      <p:sp>
        <p:nvSpPr>
          <p:cNvPr id="3" name="TextBox 3"/>
          <p:cNvSpPr txBox="1"/>
          <p:nvPr/>
        </p:nvSpPr>
        <p:spPr>
          <a:xfrm>
            <a:off x="10010055" y="2162175"/>
            <a:ext cx="6653126" cy="2981325"/>
          </a:xfrm>
          <a:prstGeom prst="rect">
            <a:avLst/>
          </a:prstGeom>
        </p:spPr>
        <p:txBody>
          <a:bodyPr lIns="0" tIns="0" rIns="0" bIns="0" rtlCol="0" anchor="t">
            <a:spAutoFit/>
          </a:bodyPr>
          <a:lstStyle/>
          <a:p>
            <a:pPr>
              <a:lnSpc>
                <a:spcPts val="7800"/>
              </a:lnSpc>
            </a:pPr>
            <a:r>
              <a:rPr lang="en-US" sz="6500">
                <a:solidFill>
                  <a:srgbClr val="0C090A"/>
                </a:solidFill>
                <a:latin typeface="Neue Einstellung Bold"/>
              </a:rPr>
              <a:t>Perceptions of Stress</a:t>
            </a:r>
          </a:p>
          <a:p>
            <a:pPr marL="0" lvl="0" indent="0" algn="l">
              <a:lnSpc>
                <a:spcPts val="7800"/>
              </a:lnSpc>
              <a:spcBef>
                <a:spcPct val="0"/>
              </a:spcBef>
            </a:pPr>
            <a:endParaRPr lang="en-US" sz="6500">
              <a:solidFill>
                <a:srgbClr val="0C090A"/>
              </a:solidFill>
              <a:latin typeface="Neue Einstellung Bold"/>
            </a:endParaRPr>
          </a:p>
        </p:txBody>
      </p:sp>
      <p:sp>
        <p:nvSpPr>
          <p:cNvPr id="4" name="TextBox 4"/>
          <p:cNvSpPr txBox="1"/>
          <p:nvPr/>
        </p:nvSpPr>
        <p:spPr>
          <a:xfrm>
            <a:off x="10010055" y="4864260"/>
            <a:ext cx="6653126" cy="37147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C090A"/>
                </a:solidFill>
                <a:latin typeface="Livvic"/>
              </a:rPr>
              <a:t>A situation can be stressful or not -- it depends on your perception of the event</a:t>
            </a:r>
          </a:p>
          <a:p>
            <a:pPr marL="647700" lvl="1" indent="-323850" algn="l">
              <a:lnSpc>
                <a:spcPts val="4200"/>
              </a:lnSpc>
              <a:buFont typeface="Arial"/>
              <a:buChar char="•"/>
            </a:pPr>
            <a:r>
              <a:rPr lang="en-US" sz="3000">
                <a:solidFill>
                  <a:srgbClr val="0C090A"/>
                </a:solidFill>
                <a:latin typeface="Livvic"/>
              </a:rPr>
              <a:t>A response to stress can be effective or not -- it depends on your resources and coping strategies</a:t>
            </a:r>
          </a:p>
        </p:txBody>
      </p:sp>
      <p:pic>
        <p:nvPicPr>
          <p:cNvPr id="5" name="Recording (5)">
            <a:hlinkClick r:id="" action="ppaction://media"/>
            <a:extLst>
              <a:ext uri="{FF2B5EF4-FFF2-40B4-BE49-F238E27FC236}">
                <a16:creationId xmlns:a16="http://schemas.microsoft.com/office/drawing/2014/main" id="{E5311867-A3CF-94CB-E6F6-AB9E6E7074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31818" y="334803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1C1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899770849"/>
              </p:ext>
            </p:extLst>
          </p:nvPr>
        </p:nvGraphicFramePr>
        <p:xfrm>
          <a:off x="661013" y="1485238"/>
          <a:ext cx="16965974" cy="7639049"/>
        </p:xfrm>
        <a:graphic>
          <a:graphicData uri="http://schemas.openxmlformats.org/drawingml/2006/table">
            <a:tbl>
              <a:tblPr/>
              <a:tblGrid>
                <a:gridCol w="3834787">
                  <a:extLst>
                    <a:ext uri="{9D8B030D-6E8A-4147-A177-3AD203B41FA5}">
                      <a16:colId xmlns:a16="http://schemas.microsoft.com/office/drawing/2014/main" val="20000"/>
                    </a:ext>
                  </a:extLst>
                </a:gridCol>
                <a:gridCol w="7660759">
                  <a:extLst>
                    <a:ext uri="{9D8B030D-6E8A-4147-A177-3AD203B41FA5}">
                      <a16:colId xmlns:a16="http://schemas.microsoft.com/office/drawing/2014/main" val="20001"/>
                    </a:ext>
                  </a:extLst>
                </a:gridCol>
                <a:gridCol w="5470428">
                  <a:extLst>
                    <a:ext uri="{9D8B030D-6E8A-4147-A177-3AD203B41FA5}">
                      <a16:colId xmlns:a16="http://schemas.microsoft.com/office/drawing/2014/main" val="20002"/>
                    </a:ext>
                  </a:extLst>
                </a:gridCol>
              </a:tblGrid>
              <a:tr h="1301893">
                <a:tc>
                  <a:txBody>
                    <a:bodyPr/>
                    <a:lstStyle/>
                    <a:p>
                      <a:pPr algn="ctr">
                        <a:lnSpc>
                          <a:spcPts val="3220"/>
                        </a:lnSpc>
                      </a:pPr>
                      <a:r>
                        <a:rPr lang="en-US" sz="3200" dirty="0">
                          <a:solidFill>
                            <a:srgbClr val="000000"/>
                          </a:solidFill>
                          <a:latin typeface="Livvic Bold"/>
                        </a:rPr>
                        <a:t>Stressors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AD9C9C"/>
                    </a:solidFill>
                  </a:tcPr>
                </a:tc>
                <a:tc>
                  <a:txBody>
                    <a:bodyPr/>
                    <a:lstStyle/>
                    <a:p>
                      <a:pPr algn="ctr">
                        <a:lnSpc>
                          <a:spcPts val="3220"/>
                        </a:lnSpc>
                      </a:pPr>
                      <a:r>
                        <a:rPr lang="en-US" sz="3200" dirty="0">
                          <a:solidFill>
                            <a:srgbClr val="000000"/>
                          </a:solidFill>
                          <a:latin typeface="Livvic Bold"/>
                        </a:rPr>
                        <a:t>Valerie</a:t>
                      </a:r>
                    </a:p>
                    <a:p>
                      <a:pPr algn="ctr">
                        <a:lnSpc>
                          <a:spcPts val="3220"/>
                        </a:lnSpc>
                      </a:pPr>
                      <a:r>
                        <a:rPr lang="en-US" sz="3200" dirty="0">
                          <a:solidFill>
                            <a:srgbClr val="000000"/>
                          </a:solidFill>
                          <a:latin typeface="Livvic Bold"/>
                        </a:rPr>
                        <a:t>  (Stress Profile)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AD9C9C"/>
                    </a:solidFill>
                  </a:tcPr>
                </a:tc>
                <a:tc>
                  <a:txBody>
                    <a:bodyPr/>
                    <a:lstStyle/>
                    <a:p>
                      <a:pPr algn="ctr">
                        <a:lnSpc>
                          <a:spcPts val="3220"/>
                        </a:lnSpc>
                      </a:pPr>
                      <a:r>
                        <a:rPr lang="en-US" sz="3200" dirty="0">
                          <a:solidFill>
                            <a:srgbClr val="000000"/>
                          </a:solidFill>
                          <a:latin typeface="Livvic Bold"/>
                        </a:rPr>
                        <a:t>Vincent</a:t>
                      </a:r>
                    </a:p>
                    <a:p>
                      <a:pPr algn="ctr">
                        <a:lnSpc>
                          <a:spcPts val="3220"/>
                        </a:lnSpc>
                      </a:pPr>
                      <a:r>
                        <a:rPr lang="en-US" sz="3200" dirty="0">
                          <a:solidFill>
                            <a:srgbClr val="000000"/>
                          </a:solidFill>
                          <a:latin typeface="Livvic Bold"/>
                        </a:rPr>
                        <a:t>  (Healthy Profile)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AD9C9C"/>
                    </a:solidFill>
                  </a:tcPr>
                </a:tc>
                <a:extLst>
                  <a:ext uri="{0D108BD9-81ED-4DB2-BD59-A6C34878D82A}">
                    <a16:rowId xmlns:a16="http://schemas.microsoft.com/office/drawing/2014/main" val="10000"/>
                  </a:ext>
                </a:extLst>
              </a:tr>
              <a:tr h="2833532">
                <a:tc>
                  <a:txBody>
                    <a:bodyPr/>
                    <a:lstStyle/>
                    <a:p>
                      <a:pPr>
                        <a:lnSpc>
                          <a:spcPts val="2660"/>
                        </a:lnSpc>
                      </a:pPr>
                      <a:r>
                        <a:rPr lang="en-US" sz="2800" dirty="0">
                          <a:solidFill>
                            <a:srgbClr val="000000"/>
                          </a:solidFill>
                          <a:latin typeface="Livvic Bold"/>
                        </a:rPr>
                        <a:t> Alarm clock doesn't go off.</a:t>
                      </a:r>
                    </a:p>
                    <a:p>
                      <a:pPr>
                        <a:lnSpc>
                          <a:spcPts val="2660"/>
                        </a:lnSpc>
                      </a:pPr>
                      <a:r>
                        <a:rPr lang="en-US" sz="2800" dirty="0">
                          <a:solidFill>
                            <a:srgbClr val="000000"/>
                          </a:solidFill>
                          <a:latin typeface="Livvic Bold"/>
                        </a:rPr>
                        <a:t> Late for class.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tc>
                  <a:txBody>
                    <a:bodyPr/>
                    <a:lstStyle/>
                    <a:p>
                      <a:pPr marL="410216" lvl="1" indent="-205108" algn="just">
                        <a:lnSpc>
                          <a:spcPts val="2660"/>
                        </a:lnSpc>
                        <a:buFont typeface="Arial"/>
                        <a:buChar char="•"/>
                      </a:pPr>
                      <a:r>
                        <a:rPr lang="en-US" sz="2400" dirty="0">
                          <a:solidFill>
                            <a:srgbClr val="000000"/>
                          </a:solidFill>
                          <a:latin typeface="Livvic Bold"/>
                        </a:rPr>
                        <a:t>Thoughts:</a:t>
                      </a:r>
                      <a:r>
                        <a:rPr lang="en-US" sz="2400" dirty="0">
                          <a:solidFill>
                            <a:srgbClr val="000000"/>
                          </a:solidFill>
                          <a:latin typeface="Livvic"/>
                        </a:rPr>
                        <a:t> My professor will be angry with me. I've been late several times already.</a:t>
                      </a:r>
                    </a:p>
                    <a:p>
                      <a:pPr marL="410216" lvl="1" indent="-205108" algn="just">
                        <a:lnSpc>
                          <a:spcPts val="2660"/>
                        </a:lnSpc>
                        <a:buFont typeface="Arial"/>
                        <a:buChar char="•"/>
                      </a:pPr>
                      <a:r>
                        <a:rPr lang="en-US" sz="2400" dirty="0">
                          <a:solidFill>
                            <a:srgbClr val="000000"/>
                          </a:solidFill>
                          <a:latin typeface="Livvic Bold"/>
                        </a:rPr>
                        <a:t>Stress Reactivity:</a:t>
                      </a:r>
                      <a:r>
                        <a:rPr lang="en-US" sz="2400" dirty="0">
                          <a:solidFill>
                            <a:srgbClr val="000000"/>
                          </a:solidFill>
                          <a:latin typeface="Livvic"/>
                        </a:rPr>
                        <a:t> Muscles tension, heart races, start to perspire.</a:t>
                      </a:r>
                    </a:p>
                    <a:p>
                      <a:pPr marL="410216" lvl="1" indent="-205108" algn="just">
                        <a:lnSpc>
                          <a:spcPts val="2660"/>
                        </a:lnSpc>
                        <a:buFont typeface="Arial"/>
                        <a:buChar char="•"/>
                      </a:pPr>
                      <a:r>
                        <a:rPr lang="en-US" sz="2400" dirty="0">
                          <a:solidFill>
                            <a:srgbClr val="000000"/>
                          </a:solidFill>
                          <a:latin typeface="Livvic Bold"/>
                        </a:rPr>
                        <a:t>Strain:</a:t>
                      </a:r>
                      <a:r>
                        <a:rPr lang="en-US" sz="2400" dirty="0">
                          <a:solidFill>
                            <a:srgbClr val="000000"/>
                          </a:solidFill>
                          <a:latin typeface="Livvic"/>
                        </a:rPr>
                        <a:t> Stomach upset, leaves hungry, chooses clothes that do not match.</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tc>
                  <a:txBody>
                    <a:bodyPr/>
                    <a:lstStyle/>
                    <a:p>
                      <a:pPr marL="410216" lvl="1" indent="-205108">
                        <a:lnSpc>
                          <a:spcPts val="2660"/>
                        </a:lnSpc>
                        <a:buFont typeface="Arial"/>
                        <a:buChar char="•"/>
                      </a:pPr>
                      <a:r>
                        <a:rPr lang="en-US" sz="2400" dirty="0">
                          <a:solidFill>
                            <a:srgbClr val="000000"/>
                          </a:solidFill>
                          <a:latin typeface="Livvic Bold"/>
                        </a:rPr>
                        <a:t>Thoughts:</a:t>
                      </a:r>
                      <a:r>
                        <a:rPr lang="en-US" sz="2400" dirty="0">
                          <a:solidFill>
                            <a:srgbClr val="000000"/>
                          </a:solidFill>
                          <a:latin typeface="Livvic"/>
                        </a:rPr>
                        <a:t> I'll take care of this. I will explain that it was an accident and apologize to the professor.</a:t>
                      </a:r>
                    </a:p>
                    <a:p>
                      <a:pPr marL="410216" lvl="1" indent="-205108">
                        <a:lnSpc>
                          <a:spcPts val="2660"/>
                        </a:lnSpc>
                        <a:buFont typeface="Arial"/>
                        <a:buChar char="•"/>
                      </a:pPr>
                      <a:r>
                        <a:rPr lang="en-US" sz="2400" dirty="0">
                          <a:solidFill>
                            <a:srgbClr val="000000"/>
                          </a:solidFill>
                          <a:latin typeface="Livvic"/>
                        </a:rPr>
                        <a:t> </a:t>
                      </a:r>
                      <a:r>
                        <a:rPr lang="en-US" sz="2400" dirty="0">
                          <a:solidFill>
                            <a:srgbClr val="000000"/>
                          </a:solidFill>
                          <a:latin typeface="Livvic Bold"/>
                        </a:rPr>
                        <a:t>Stress Reactivity: </a:t>
                      </a:r>
                      <a:r>
                        <a:rPr lang="en-US" sz="2400" dirty="0">
                          <a:solidFill>
                            <a:srgbClr val="000000"/>
                          </a:solidFill>
                          <a:latin typeface="Livvic"/>
                        </a:rPr>
                        <a:t>None</a:t>
                      </a:r>
                    </a:p>
                    <a:p>
                      <a:pPr marL="410216" lvl="1" indent="-205108">
                        <a:lnSpc>
                          <a:spcPts val="2660"/>
                        </a:lnSpc>
                        <a:buFont typeface="Arial"/>
                        <a:buChar char="•"/>
                      </a:pPr>
                      <a:r>
                        <a:rPr lang="en-US" sz="2400" dirty="0">
                          <a:solidFill>
                            <a:srgbClr val="000000"/>
                          </a:solidFill>
                          <a:latin typeface="Livvic"/>
                        </a:rPr>
                        <a:t> </a:t>
                      </a:r>
                      <a:r>
                        <a:rPr lang="en-US" sz="2400" dirty="0">
                          <a:solidFill>
                            <a:srgbClr val="000000"/>
                          </a:solidFill>
                          <a:latin typeface="Livvic Bold"/>
                        </a:rPr>
                        <a:t>Strain:</a:t>
                      </a:r>
                      <a:r>
                        <a:rPr lang="en-US" sz="2400" dirty="0">
                          <a:solidFill>
                            <a:srgbClr val="000000"/>
                          </a:solidFill>
                          <a:latin typeface="Livvic"/>
                        </a:rPr>
                        <a:t> None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extLst>
                  <a:ext uri="{0D108BD9-81ED-4DB2-BD59-A6C34878D82A}">
                    <a16:rowId xmlns:a16="http://schemas.microsoft.com/office/drawing/2014/main" val="10001"/>
                  </a:ext>
                </a:extLst>
              </a:tr>
              <a:tr h="3503624">
                <a:tc>
                  <a:txBody>
                    <a:bodyPr/>
                    <a:lstStyle/>
                    <a:p>
                      <a:pPr>
                        <a:lnSpc>
                          <a:spcPts val="2660"/>
                        </a:lnSpc>
                      </a:pPr>
                      <a:endParaRPr sz="2800" dirty="0"/>
                    </a:p>
                    <a:p>
                      <a:pPr>
                        <a:lnSpc>
                          <a:spcPts val="2660"/>
                        </a:lnSpc>
                      </a:pPr>
                      <a:r>
                        <a:rPr lang="en-US" sz="2800" dirty="0">
                          <a:solidFill>
                            <a:srgbClr val="000000"/>
                          </a:solidFill>
                          <a:latin typeface="Livvic Bold"/>
                        </a:rPr>
                        <a:t>Burned the toast at breakfast and spilled coffee on the floor.</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tc>
                  <a:txBody>
                    <a:bodyPr/>
                    <a:lstStyle/>
                    <a:p>
                      <a:pPr>
                        <a:lnSpc>
                          <a:spcPts val="2660"/>
                        </a:lnSpc>
                      </a:pPr>
                      <a:endParaRPr sz="2400" dirty="0"/>
                    </a:p>
                    <a:p>
                      <a:pPr marL="410216" lvl="1" indent="-205108">
                        <a:lnSpc>
                          <a:spcPts val="2660"/>
                        </a:lnSpc>
                        <a:buFont typeface="Arial"/>
                        <a:buChar char="•"/>
                      </a:pPr>
                      <a:r>
                        <a:rPr lang="en-US" sz="2400" dirty="0">
                          <a:solidFill>
                            <a:srgbClr val="000000"/>
                          </a:solidFill>
                          <a:latin typeface="Livvic Bold"/>
                        </a:rPr>
                        <a:t>Thoughts:</a:t>
                      </a:r>
                      <a:r>
                        <a:rPr lang="en-US" sz="2400" dirty="0">
                          <a:solidFill>
                            <a:srgbClr val="000000"/>
                          </a:solidFill>
                          <a:latin typeface="Livvic"/>
                        </a:rPr>
                        <a:t> Seriously?? I cannot do anything right today.</a:t>
                      </a:r>
                    </a:p>
                    <a:p>
                      <a:pPr marL="410216" lvl="1" indent="-205108">
                        <a:lnSpc>
                          <a:spcPts val="2660"/>
                        </a:lnSpc>
                        <a:buFont typeface="Arial"/>
                        <a:buChar char="•"/>
                      </a:pPr>
                      <a:r>
                        <a:rPr lang="en-US" sz="2400" dirty="0">
                          <a:solidFill>
                            <a:srgbClr val="000000"/>
                          </a:solidFill>
                          <a:latin typeface="Livvic Bold"/>
                        </a:rPr>
                        <a:t>Stress Reactivity:</a:t>
                      </a:r>
                      <a:r>
                        <a:rPr lang="en-US" sz="2400" dirty="0">
                          <a:solidFill>
                            <a:srgbClr val="000000"/>
                          </a:solidFill>
                          <a:latin typeface="Livvic"/>
                        </a:rPr>
                        <a:t> Breathing rate increases, heart feels like it is pounding in the chest, and feels frustrated.</a:t>
                      </a:r>
                    </a:p>
                    <a:p>
                      <a:pPr marL="410216" lvl="1" indent="-205108">
                        <a:lnSpc>
                          <a:spcPts val="2660"/>
                        </a:lnSpc>
                        <a:buFont typeface="Arial"/>
                        <a:buChar char="•"/>
                      </a:pPr>
                      <a:r>
                        <a:rPr lang="en-US" sz="2400" dirty="0">
                          <a:solidFill>
                            <a:srgbClr val="000000"/>
                          </a:solidFill>
                          <a:latin typeface="Livvic Bold"/>
                        </a:rPr>
                        <a:t>Strain: </a:t>
                      </a:r>
                      <a:r>
                        <a:rPr lang="en-US" sz="2400" dirty="0">
                          <a:solidFill>
                            <a:srgbClr val="000000"/>
                          </a:solidFill>
                          <a:latin typeface="Livvic"/>
                        </a:rPr>
                        <a:t>Gets headache, diarrhea, and burns hand on the toaster.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tc>
                  <a:txBody>
                    <a:bodyPr/>
                    <a:lstStyle/>
                    <a:p>
                      <a:pPr marL="410216" lvl="1" indent="-205108">
                        <a:lnSpc>
                          <a:spcPts val="2660"/>
                        </a:lnSpc>
                        <a:buFont typeface="Arial"/>
                        <a:buChar char="•"/>
                      </a:pPr>
                      <a:r>
                        <a:rPr lang="en-US" sz="2400" dirty="0">
                          <a:solidFill>
                            <a:srgbClr val="000000"/>
                          </a:solidFill>
                          <a:latin typeface="Livvic Bold"/>
                        </a:rPr>
                        <a:t>Thoughts:</a:t>
                      </a:r>
                      <a:r>
                        <a:rPr lang="en-US" sz="2400" dirty="0">
                          <a:solidFill>
                            <a:srgbClr val="000000"/>
                          </a:solidFill>
                          <a:latin typeface="Livvic"/>
                        </a:rPr>
                        <a:t> Well, I am already late. I'll just toast another slice of bread and clean up the spilled coffee. Then I'll head to class.</a:t>
                      </a:r>
                    </a:p>
                    <a:p>
                      <a:pPr marL="410216" lvl="1" indent="-205108">
                        <a:lnSpc>
                          <a:spcPts val="2660"/>
                        </a:lnSpc>
                        <a:buFont typeface="Arial"/>
                        <a:buChar char="•"/>
                      </a:pPr>
                      <a:r>
                        <a:rPr lang="en-US" sz="2400" dirty="0">
                          <a:solidFill>
                            <a:srgbClr val="000000"/>
                          </a:solidFill>
                          <a:latin typeface="Livvic"/>
                        </a:rPr>
                        <a:t> </a:t>
                      </a:r>
                      <a:r>
                        <a:rPr lang="en-US" sz="2400" dirty="0">
                          <a:solidFill>
                            <a:srgbClr val="000000"/>
                          </a:solidFill>
                          <a:latin typeface="Livvic Bold"/>
                        </a:rPr>
                        <a:t>Stress Reactivity: </a:t>
                      </a:r>
                      <a:r>
                        <a:rPr lang="en-US" sz="2400" dirty="0">
                          <a:solidFill>
                            <a:srgbClr val="000000"/>
                          </a:solidFill>
                          <a:latin typeface="Livvic"/>
                        </a:rPr>
                        <a:t>None</a:t>
                      </a:r>
                    </a:p>
                    <a:p>
                      <a:pPr marL="410216" lvl="1" indent="-205108">
                        <a:lnSpc>
                          <a:spcPts val="2660"/>
                        </a:lnSpc>
                        <a:buFont typeface="Arial"/>
                        <a:buChar char="•"/>
                      </a:pPr>
                      <a:r>
                        <a:rPr lang="en-US" sz="2400" dirty="0">
                          <a:solidFill>
                            <a:srgbClr val="000000"/>
                          </a:solidFill>
                          <a:latin typeface="Livvic"/>
                        </a:rPr>
                        <a:t> </a:t>
                      </a:r>
                      <a:r>
                        <a:rPr lang="en-US" sz="2400" dirty="0">
                          <a:solidFill>
                            <a:srgbClr val="000000"/>
                          </a:solidFill>
                          <a:latin typeface="Livvic Bold"/>
                        </a:rPr>
                        <a:t>Strain:</a:t>
                      </a:r>
                      <a:r>
                        <a:rPr lang="en-US" sz="2400" dirty="0">
                          <a:solidFill>
                            <a:srgbClr val="000000"/>
                          </a:solidFill>
                          <a:latin typeface="Livvic"/>
                        </a:rPr>
                        <a:t> None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8B8CC"/>
        </a:solidFill>
        <a:effectLst/>
      </p:bgPr>
    </p:bg>
    <p:spTree>
      <p:nvGrpSpPr>
        <p:cNvPr id="1" name=""/>
        <p:cNvGrpSpPr/>
        <p:nvPr/>
      </p:nvGrpSpPr>
      <p:grpSpPr>
        <a:xfrm>
          <a:off x="0" y="0"/>
          <a:ext cx="0" cy="0"/>
          <a:chOff x="0" y="0"/>
          <a:chExt cx="0" cy="0"/>
        </a:xfrm>
      </p:grpSpPr>
      <p:pic>
        <p:nvPicPr>
          <p:cNvPr id="2" name="Online Media 1" descr="synthwave radio 🌌 - beats to chill/game to">
            <a:hlinkClick r:id="" action="ppaction://media"/>
            <a:extLst>
              <a:ext uri="{FF2B5EF4-FFF2-40B4-BE49-F238E27FC236}">
                <a16:creationId xmlns:a16="http://schemas.microsoft.com/office/drawing/2014/main" id="{678A51C0-8FCF-4B55-0B61-95974D0CCBBA}"/>
              </a:ext>
            </a:extLst>
          </p:cNvPr>
          <p:cNvPicPr>
            <a:picLocks noRot="1" noChangeAspect="1"/>
          </p:cNvPicPr>
          <p:nvPr>
            <a:videoFile r:link="rId1"/>
          </p:nvPr>
        </p:nvPicPr>
        <p:blipFill>
          <a:blip r:embed="rId4"/>
          <a:stretch>
            <a:fillRect/>
          </a:stretch>
        </p:blipFill>
        <p:spPr>
          <a:xfrm>
            <a:off x="0" y="-22860"/>
            <a:ext cx="18288000" cy="1033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E1C1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77528816"/>
              </p:ext>
            </p:extLst>
          </p:nvPr>
        </p:nvGraphicFramePr>
        <p:xfrm>
          <a:off x="661013" y="490538"/>
          <a:ext cx="16965974" cy="9305925"/>
        </p:xfrm>
        <a:graphic>
          <a:graphicData uri="http://schemas.openxmlformats.org/drawingml/2006/table">
            <a:tbl>
              <a:tblPr/>
              <a:tblGrid>
                <a:gridCol w="3910987">
                  <a:extLst>
                    <a:ext uri="{9D8B030D-6E8A-4147-A177-3AD203B41FA5}">
                      <a16:colId xmlns:a16="http://schemas.microsoft.com/office/drawing/2014/main" val="20000"/>
                    </a:ext>
                  </a:extLst>
                </a:gridCol>
                <a:gridCol w="7584559">
                  <a:extLst>
                    <a:ext uri="{9D8B030D-6E8A-4147-A177-3AD203B41FA5}">
                      <a16:colId xmlns:a16="http://schemas.microsoft.com/office/drawing/2014/main" val="20001"/>
                    </a:ext>
                  </a:extLst>
                </a:gridCol>
                <a:gridCol w="5470428">
                  <a:extLst>
                    <a:ext uri="{9D8B030D-6E8A-4147-A177-3AD203B41FA5}">
                      <a16:colId xmlns:a16="http://schemas.microsoft.com/office/drawing/2014/main" val="20002"/>
                    </a:ext>
                  </a:extLst>
                </a:gridCol>
              </a:tblGrid>
              <a:tr h="1300725">
                <a:tc>
                  <a:txBody>
                    <a:bodyPr/>
                    <a:lstStyle/>
                    <a:p>
                      <a:pPr algn="ctr">
                        <a:lnSpc>
                          <a:spcPts val="3220"/>
                        </a:lnSpc>
                      </a:pPr>
                      <a:r>
                        <a:rPr lang="en-US" sz="2800" dirty="0">
                          <a:solidFill>
                            <a:srgbClr val="000000"/>
                          </a:solidFill>
                          <a:latin typeface="Livvic Bold"/>
                        </a:rPr>
                        <a:t>Stressors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AD9C9C"/>
                    </a:solidFill>
                  </a:tcPr>
                </a:tc>
                <a:tc>
                  <a:txBody>
                    <a:bodyPr/>
                    <a:lstStyle/>
                    <a:p>
                      <a:pPr algn="ctr">
                        <a:lnSpc>
                          <a:spcPts val="3220"/>
                        </a:lnSpc>
                      </a:pPr>
                      <a:r>
                        <a:rPr lang="en-US" sz="2800" dirty="0">
                          <a:solidFill>
                            <a:srgbClr val="000000"/>
                          </a:solidFill>
                          <a:latin typeface="Livvic Bold"/>
                        </a:rPr>
                        <a:t>Valerie</a:t>
                      </a:r>
                    </a:p>
                    <a:p>
                      <a:pPr algn="ctr">
                        <a:lnSpc>
                          <a:spcPts val="3220"/>
                        </a:lnSpc>
                      </a:pPr>
                      <a:r>
                        <a:rPr lang="en-US" sz="2800" dirty="0">
                          <a:solidFill>
                            <a:srgbClr val="000000"/>
                          </a:solidFill>
                          <a:latin typeface="Livvic Bold"/>
                        </a:rPr>
                        <a:t>  (Stress Profile)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AD9C9C"/>
                    </a:solidFill>
                  </a:tcPr>
                </a:tc>
                <a:tc>
                  <a:txBody>
                    <a:bodyPr/>
                    <a:lstStyle/>
                    <a:p>
                      <a:pPr algn="ctr">
                        <a:lnSpc>
                          <a:spcPts val="3220"/>
                        </a:lnSpc>
                      </a:pPr>
                      <a:r>
                        <a:rPr lang="en-US" sz="2800" dirty="0">
                          <a:solidFill>
                            <a:srgbClr val="000000"/>
                          </a:solidFill>
                          <a:latin typeface="Livvic Bold"/>
                        </a:rPr>
                        <a:t>Vincent</a:t>
                      </a:r>
                    </a:p>
                    <a:p>
                      <a:pPr algn="ctr">
                        <a:lnSpc>
                          <a:spcPts val="3220"/>
                        </a:lnSpc>
                      </a:pPr>
                      <a:r>
                        <a:rPr lang="en-US" sz="2800" dirty="0">
                          <a:solidFill>
                            <a:srgbClr val="000000"/>
                          </a:solidFill>
                          <a:latin typeface="Livvic Bold"/>
                        </a:rPr>
                        <a:t>  (Healthy Profile)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AD9C9C"/>
                    </a:solidFill>
                  </a:tcPr>
                </a:tc>
                <a:extLst>
                  <a:ext uri="{0D108BD9-81ED-4DB2-BD59-A6C34878D82A}">
                    <a16:rowId xmlns:a16="http://schemas.microsoft.com/office/drawing/2014/main" val="10000"/>
                  </a:ext>
                </a:extLst>
              </a:tr>
              <a:tr h="3835227">
                <a:tc>
                  <a:txBody>
                    <a:bodyPr/>
                    <a:lstStyle/>
                    <a:p>
                      <a:pPr>
                        <a:lnSpc>
                          <a:spcPts val="2660"/>
                        </a:lnSpc>
                      </a:pPr>
                      <a:r>
                        <a:rPr lang="en-US" sz="2400" dirty="0">
                          <a:solidFill>
                            <a:srgbClr val="000000"/>
                          </a:solidFill>
                          <a:latin typeface="Livvic Bold"/>
                        </a:rPr>
                        <a:t>Computer crashes and file for term paper is lost.</a:t>
                      </a:r>
                    </a:p>
                    <a:p>
                      <a:pPr>
                        <a:lnSpc>
                          <a:spcPts val="2660"/>
                        </a:lnSpc>
                      </a:pPr>
                      <a:endParaRPr lang="en-US" sz="2400" dirty="0">
                        <a:solidFill>
                          <a:srgbClr val="000000"/>
                        </a:solidFill>
                        <a:latin typeface="Livv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tc>
                  <a:txBody>
                    <a:bodyPr/>
                    <a:lstStyle/>
                    <a:p>
                      <a:pPr marL="410216" lvl="1" indent="-205108">
                        <a:lnSpc>
                          <a:spcPts val="2660"/>
                        </a:lnSpc>
                        <a:buFont typeface="Arial"/>
                        <a:buChar char="•"/>
                      </a:pPr>
                      <a:r>
                        <a:rPr lang="en-US" sz="2400" dirty="0">
                          <a:solidFill>
                            <a:srgbClr val="000000"/>
                          </a:solidFill>
                          <a:latin typeface="Livvic Bold"/>
                        </a:rPr>
                        <a:t>Thoughts:</a:t>
                      </a:r>
                      <a:r>
                        <a:rPr lang="en-US" sz="2400" dirty="0">
                          <a:solidFill>
                            <a:srgbClr val="000000"/>
                          </a:solidFill>
                          <a:latin typeface="Livvic"/>
                        </a:rPr>
                        <a:t> Are you kidding me??! Now have to type this whole term paper over and stay up late to get it done.</a:t>
                      </a:r>
                    </a:p>
                    <a:p>
                      <a:pPr marL="410216" lvl="1" indent="-205108">
                        <a:lnSpc>
                          <a:spcPts val="2660"/>
                        </a:lnSpc>
                        <a:buFont typeface="Arial"/>
                        <a:buChar char="•"/>
                      </a:pPr>
                      <a:r>
                        <a:rPr lang="en-US" sz="2400" dirty="0">
                          <a:solidFill>
                            <a:srgbClr val="000000"/>
                          </a:solidFill>
                          <a:latin typeface="Livvic Bold"/>
                        </a:rPr>
                        <a:t>Stress Reactivity:</a:t>
                      </a:r>
                      <a:r>
                        <a:rPr lang="en-US" sz="2400" dirty="0">
                          <a:solidFill>
                            <a:srgbClr val="000000"/>
                          </a:solidFill>
                          <a:latin typeface="Livvic"/>
                        </a:rPr>
                        <a:t> Feeling frustrated and angry, forehead muscles tense, and can't concentrate.</a:t>
                      </a:r>
                    </a:p>
                    <a:p>
                      <a:pPr marL="410216" lvl="1" indent="-205108">
                        <a:lnSpc>
                          <a:spcPts val="2660"/>
                        </a:lnSpc>
                        <a:buFont typeface="Arial"/>
                        <a:buChar char="•"/>
                      </a:pPr>
                      <a:r>
                        <a:rPr lang="en-US" sz="2400" dirty="0">
                          <a:solidFill>
                            <a:srgbClr val="000000"/>
                          </a:solidFill>
                          <a:latin typeface="Livvic Bold"/>
                        </a:rPr>
                        <a:t>Strain:</a:t>
                      </a:r>
                      <a:r>
                        <a:rPr lang="en-US" sz="2400" dirty="0">
                          <a:solidFill>
                            <a:srgbClr val="000000"/>
                          </a:solidFill>
                          <a:latin typeface="Livvic"/>
                        </a:rPr>
                        <a:t> Develops tension headache, can't remember what they previously wrote, makes numerous grammatical errors when retyping the paper.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tc>
                  <a:txBody>
                    <a:bodyPr/>
                    <a:lstStyle/>
                    <a:p>
                      <a:pPr marL="410216" lvl="1" indent="-205108">
                        <a:lnSpc>
                          <a:spcPts val="2660"/>
                        </a:lnSpc>
                        <a:buFont typeface="Arial"/>
                        <a:buChar char="•"/>
                      </a:pPr>
                      <a:r>
                        <a:rPr lang="en-US" sz="2400" dirty="0">
                          <a:solidFill>
                            <a:srgbClr val="000000"/>
                          </a:solidFill>
                          <a:latin typeface="Livvic Bold"/>
                        </a:rPr>
                        <a:t>Thoughts:</a:t>
                      </a:r>
                      <a:r>
                        <a:rPr lang="en-US" sz="2400" dirty="0">
                          <a:solidFill>
                            <a:srgbClr val="000000"/>
                          </a:solidFill>
                          <a:latin typeface="Livvic"/>
                        </a:rPr>
                        <a:t> How should Vincent respond?</a:t>
                      </a:r>
                    </a:p>
                    <a:p>
                      <a:pPr>
                        <a:lnSpc>
                          <a:spcPts val="2660"/>
                        </a:lnSpc>
                      </a:pPr>
                      <a:endParaRPr lang="en-US" sz="2400" dirty="0">
                        <a:solidFill>
                          <a:srgbClr val="000000"/>
                        </a:solidFill>
                        <a:latin typeface="Livvic"/>
                      </a:endParaRPr>
                    </a:p>
                    <a:p>
                      <a:pPr marL="410216" lvl="1" indent="-205108">
                        <a:lnSpc>
                          <a:spcPts val="2660"/>
                        </a:lnSpc>
                        <a:buFont typeface="Arial"/>
                        <a:buChar char="•"/>
                      </a:pPr>
                      <a:r>
                        <a:rPr lang="en-US" sz="2400" dirty="0">
                          <a:solidFill>
                            <a:srgbClr val="000000"/>
                          </a:solidFill>
                          <a:latin typeface="Livvic"/>
                        </a:rPr>
                        <a:t> </a:t>
                      </a:r>
                      <a:r>
                        <a:rPr lang="en-US" sz="2400" dirty="0">
                          <a:solidFill>
                            <a:srgbClr val="000000"/>
                          </a:solidFill>
                          <a:latin typeface="Livvic Bold"/>
                        </a:rPr>
                        <a:t>Stress Reactivity: </a:t>
                      </a:r>
                      <a:r>
                        <a:rPr lang="en-US" sz="2400" dirty="0">
                          <a:solidFill>
                            <a:srgbClr val="000000"/>
                          </a:solidFill>
                          <a:latin typeface="Livvic"/>
                        </a:rPr>
                        <a:t>None</a:t>
                      </a:r>
                    </a:p>
                    <a:p>
                      <a:pPr marL="410216" lvl="1" indent="-205108">
                        <a:lnSpc>
                          <a:spcPts val="2660"/>
                        </a:lnSpc>
                        <a:buFont typeface="Arial"/>
                        <a:buChar char="•"/>
                      </a:pPr>
                      <a:r>
                        <a:rPr lang="en-US" sz="2400" dirty="0">
                          <a:solidFill>
                            <a:srgbClr val="000000"/>
                          </a:solidFill>
                          <a:latin typeface="Livvic"/>
                        </a:rPr>
                        <a:t> </a:t>
                      </a:r>
                      <a:r>
                        <a:rPr lang="en-US" sz="2400" dirty="0">
                          <a:solidFill>
                            <a:srgbClr val="000000"/>
                          </a:solidFill>
                          <a:latin typeface="Livvic Bold"/>
                        </a:rPr>
                        <a:t>Strain:</a:t>
                      </a:r>
                      <a:r>
                        <a:rPr lang="en-US" sz="2400" dirty="0">
                          <a:solidFill>
                            <a:srgbClr val="000000"/>
                          </a:solidFill>
                          <a:latin typeface="Livvic"/>
                        </a:rPr>
                        <a:t> None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extLst>
                  <a:ext uri="{0D108BD9-81ED-4DB2-BD59-A6C34878D82A}">
                    <a16:rowId xmlns:a16="http://schemas.microsoft.com/office/drawing/2014/main" val="10001"/>
                  </a:ext>
                </a:extLst>
              </a:tr>
              <a:tr h="4169973">
                <a:tc>
                  <a:txBody>
                    <a:bodyPr/>
                    <a:lstStyle/>
                    <a:p>
                      <a:pPr>
                        <a:lnSpc>
                          <a:spcPts val="2660"/>
                        </a:lnSpc>
                      </a:pPr>
                      <a:r>
                        <a:rPr lang="en-US" sz="2400" dirty="0">
                          <a:solidFill>
                            <a:srgbClr val="000000"/>
                          </a:solidFill>
                          <a:latin typeface="Livvic Bold"/>
                        </a:rPr>
                        <a:t>Having difficulty learning the material for an important exam.</a:t>
                      </a:r>
                    </a:p>
                    <a:p>
                      <a:pPr>
                        <a:lnSpc>
                          <a:spcPts val="2660"/>
                        </a:lnSpc>
                      </a:pPr>
                      <a:endParaRPr lang="en-US" sz="2400" dirty="0">
                        <a:solidFill>
                          <a:srgbClr val="000000"/>
                        </a:solidFill>
                        <a:latin typeface="Livv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tc>
                  <a:txBody>
                    <a:bodyPr/>
                    <a:lstStyle/>
                    <a:p>
                      <a:pPr>
                        <a:lnSpc>
                          <a:spcPts val="2660"/>
                        </a:lnSpc>
                      </a:pPr>
                      <a:endParaRPr sz="2400" dirty="0"/>
                    </a:p>
                    <a:p>
                      <a:pPr marL="410216" lvl="1" indent="-205108">
                        <a:lnSpc>
                          <a:spcPts val="2660"/>
                        </a:lnSpc>
                        <a:buFont typeface="Arial"/>
                        <a:buChar char="•"/>
                      </a:pPr>
                      <a:r>
                        <a:rPr lang="en-US" sz="2400" dirty="0">
                          <a:solidFill>
                            <a:srgbClr val="000000"/>
                          </a:solidFill>
                          <a:latin typeface="Livvic Bold"/>
                        </a:rPr>
                        <a:t>Thoughts:</a:t>
                      </a:r>
                      <a:r>
                        <a:rPr lang="en-US" sz="2400" dirty="0">
                          <a:solidFill>
                            <a:srgbClr val="000000"/>
                          </a:solidFill>
                          <a:latin typeface="Livvic"/>
                        </a:rPr>
                        <a:t> I'm a stupid idiot. I'll never learn this material and honestly, I'm probably going to fail the exam.</a:t>
                      </a:r>
                    </a:p>
                    <a:p>
                      <a:pPr marL="410216" lvl="1" indent="-205108">
                        <a:lnSpc>
                          <a:spcPts val="2660"/>
                        </a:lnSpc>
                        <a:buFont typeface="Arial"/>
                        <a:buChar char="•"/>
                      </a:pPr>
                      <a:r>
                        <a:rPr lang="en-US" sz="2400" dirty="0">
                          <a:solidFill>
                            <a:srgbClr val="000000"/>
                          </a:solidFill>
                          <a:latin typeface="Livvic Bold"/>
                        </a:rPr>
                        <a:t>Stress Reactivity:</a:t>
                      </a:r>
                      <a:r>
                        <a:rPr lang="en-US" sz="2400" dirty="0">
                          <a:solidFill>
                            <a:srgbClr val="000000"/>
                          </a:solidFill>
                          <a:latin typeface="Livvic"/>
                        </a:rPr>
                        <a:t> Angry, fists clench, an overwhelming fear of failing, and eyes get tired and can't concentrate</a:t>
                      </a:r>
                    </a:p>
                    <a:p>
                      <a:pPr marL="410216" lvl="1" indent="-205108">
                        <a:lnSpc>
                          <a:spcPts val="2660"/>
                        </a:lnSpc>
                        <a:buFont typeface="Arial"/>
                        <a:buChar char="•"/>
                      </a:pPr>
                      <a:r>
                        <a:rPr lang="en-US" sz="2400" dirty="0">
                          <a:solidFill>
                            <a:srgbClr val="000000"/>
                          </a:solidFill>
                          <a:latin typeface="Livvic Bold"/>
                        </a:rPr>
                        <a:t>Strain: </a:t>
                      </a:r>
                      <a:r>
                        <a:rPr lang="en-US" sz="2400" dirty="0">
                          <a:solidFill>
                            <a:srgbClr val="000000"/>
                          </a:solidFill>
                          <a:latin typeface="Livvic"/>
                        </a:rPr>
                        <a:t>Argues with roommate to keep quiet, unable to decide what what to focus on, and considers dropping class to avoid the test.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tc>
                  <a:txBody>
                    <a:bodyPr/>
                    <a:lstStyle/>
                    <a:p>
                      <a:pPr marL="410216" lvl="1" indent="-205108">
                        <a:lnSpc>
                          <a:spcPts val="2660"/>
                        </a:lnSpc>
                        <a:buFont typeface="Arial"/>
                        <a:buChar char="•"/>
                      </a:pPr>
                      <a:r>
                        <a:rPr lang="en-US" sz="2400" dirty="0">
                          <a:solidFill>
                            <a:srgbClr val="000000"/>
                          </a:solidFill>
                          <a:latin typeface="Livvic Bold"/>
                        </a:rPr>
                        <a:t>Thoughts:</a:t>
                      </a:r>
                      <a:r>
                        <a:rPr lang="en-US" sz="2400" dirty="0">
                          <a:solidFill>
                            <a:srgbClr val="000000"/>
                          </a:solidFill>
                          <a:latin typeface="Livvic"/>
                        </a:rPr>
                        <a:t> How should Vincent respond?</a:t>
                      </a:r>
                    </a:p>
                    <a:p>
                      <a:pPr marL="410216" lvl="1" indent="-205108">
                        <a:lnSpc>
                          <a:spcPts val="2660"/>
                        </a:lnSpc>
                        <a:buFont typeface="Arial"/>
                        <a:buChar char="•"/>
                      </a:pPr>
                      <a:r>
                        <a:rPr lang="en-US" sz="2400" dirty="0">
                          <a:solidFill>
                            <a:srgbClr val="000000"/>
                          </a:solidFill>
                          <a:latin typeface="Livvic"/>
                        </a:rPr>
                        <a:t> </a:t>
                      </a:r>
                      <a:r>
                        <a:rPr lang="en-US" sz="2400" dirty="0">
                          <a:solidFill>
                            <a:srgbClr val="000000"/>
                          </a:solidFill>
                          <a:latin typeface="Livvic Bold"/>
                        </a:rPr>
                        <a:t>Stress Reactivity: </a:t>
                      </a:r>
                      <a:r>
                        <a:rPr lang="en-US" sz="2400" dirty="0">
                          <a:solidFill>
                            <a:srgbClr val="000000"/>
                          </a:solidFill>
                          <a:latin typeface="Livvic"/>
                        </a:rPr>
                        <a:t>None</a:t>
                      </a:r>
                    </a:p>
                    <a:p>
                      <a:pPr marL="410216" lvl="1" indent="-205108">
                        <a:lnSpc>
                          <a:spcPts val="2660"/>
                        </a:lnSpc>
                        <a:buFont typeface="Arial"/>
                        <a:buChar char="•"/>
                      </a:pPr>
                      <a:r>
                        <a:rPr lang="en-US" sz="2400" dirty="0">
                          <a:solidFill>
                            <a:srgbClr val="000000"/>
                          </a:solidFill>
                          <a:latin typeface="Livvic"/>
                        </a:rPr>
                        <a:t> </a:t>
                      </a:r>
                      <a:r>
                        <a:rPr lang="en-US" sz="2400" dirty="0">
                          <a:solidFill>
                            <a:srgbClr val="000000"/>
                          </a:solidFill>
                          <a:latin typeface="Livvic Bold"/>
                        </a:rPr>
                        <a:t>Strain:</a:t>
                      </a:r>
                      <a:r>
                        <a:rPr lang="en-US" sz="2400" dirty="0">
                          <a:solidFill>
                            <a:srgbClr val="000000"/>
                          </a:solidFill>
                          <a:latin typeface="Livvic"/>
                        </a:rPr>
                        <a:t> None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D5D4D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CDD3"/>
        </a:solidFill>
        <a:effectLst/>
      </p:bgPr>
    </p:bg>
    <p:spTree>
      <p:nvGrpSpPr>
        <p:cNvPr id="1" name=""/>
        <p:cNvGrpSpPr/>
        <p:nvPr/>
      </p:nvGrpSpPr>
      <p:grpSpPr>
        <a:xfrm>
          <a:off x="0" y="0"/>
          <a:ext cx="0" cy="0"/>
          <a:chOff x="0" y="0"/>
          <a:chExt cx="0" cy="0"/>
        </a:xfrm>
      </p:grpSpPr>
      <p:pic>
        <p:nvPicPr>
          <p:cNvPr id="11" name="Online Media 10" title="The Bear's Best Ingredient Is Tenderness">
            <a:hlinkClick r:id="" action="ppaction://media"/>
            <a:extLst>
              <a:ext uri="{FF2B5EF4-FFF2-40B4-BE49-F238E27FC236}">
                <a16:creationId xmlns:a16="http://schemas.microsoft.com/office/drawing/2014/main" id="{B2FFBD67-D9C5-1FF4-DD46-6E90BAC1C795}"/>
              </a:ext>
            </a:extLst>
          </p:cNvPr>
          <p:cNvPicPr>
            <a:picLocks noRot="1" noChangeAspect="1"/>
          </p:cNvPicPr>
          <p:nvPr>
            <a:videoFile r:link="rId1"/>
          </p:nvPr>
        </p:nvPicPr>
        <p:blipFill>
          <a:blip r:embed="rId4"/>
          <a:stretch>
            <a:fillRect/>
          </a:stretch>
        </p:blipFill>
        <p:spPr>
          <a:xfrm>
            <a:off x="3428998" y="2019300"/>
            <a:ext cx="11430000" cy="6457950"/>
          </a:xfrm>
          <a:prstGeom prst="rect">
            <a:avLst/>
          </a:prstGeom>
        </p:spPr>
      </p:pic>
      <p:sp>
        <p:nvSpPr>
          <p:cNvPr id="14" name="TextBox 2">
            <a:extLst>
              <a:ext uri="{FF2B5EF4-FFF2-40B4-BE49-F238E27FC236}">
                <a16:creationId xmlns:a16="http://schemas.microsoft.com/office/drawing/2014/main" id="{878FE403-3C44-CF4B-F4D4-2433C49F8575}"/>
              </a:ext>
            </a:extLst>
          </p:cNvPr>
          <p:cNvSpPr txBox="1"/>
          <p:nvPr/>
        </p:nvSpPr>
        <p:spPr>
          <a:xfrm>
            <a:off x="1200148" y="8575615"/>
            <a:ext cx="15887701" cy="1003865"/>
          </a:xfrm>
          <a:prstGeom prst="rect">
            <a:avLst/>
          </a:prstGeom>
        </p:spPr>
        <p:txBody>
          <a:bodyPr wrap="square" lIns="0" tIns="0" rIns="0" bIns="0" rtlCol="0" anchor="t">
            <a:spAutoFit/>
          </a:bodyPr>
          <a:lstStyle/>
          <a:p>
            <a:pPr marL="647702" lvl="1" indent="-323851">
              <a:lnSpc>
                <a:spcPts val="4200"/>
              </a:lnSpc>
              <a:buFont typeface="Arial"/>
              <a:buChar char="•"/>
            </a:pPr>
            <a:r>
              <a:rPr lang="en-US" sz="2000" dirty="0">
                <a:solidFill>
                  <a:srgbClr val="0C090A"/>
                </a:solidFill>
                <a:latin typeface="Livvic"/>
              </a:rPr>
              <a:t>Learn about perceptions of stress through the TV show "The Bear,“  which portrays stress in commercial kitchens and family dynamics.</a:t>
            </a:r>
          </a:p>
          <a:p>
            <a:pPr marL="647702" lvl="1" indent="-323851">
              <a:lnSpc>
                <a:spcPts val="4200"/>
              </a:lnSpc>
              <a:buFont typeface="Arial"/>
              <a:buChar char="•"/>
            </a:pPr>
            <a:r>
              <a:rPr lang="en-US" sz="2000" dirty="0">
                <a:solidFill>
                  <a:srgbClr val="0C090A"/>
                </a:solidFill>
                <a:latin typeface="Livvic"/>
              </a:rPr>
              <a:t>How does </a:t>
            </a:r>
            <a:r>
              <a:rPr lang="en-US" sz="2000">
                <a:solidFill>
                  <a:srgbClr val="0C090A"/>
                </a:solidFill>
                <a:latin typeface="Livvic"/>
              </a:rPr>
              <a:t>the show distinguish </a:t>
            </a:r>
            <a:r>
              <a:rPr lang="en-US" sz="2000" dirty="0">
                <a:solidFill>
                  <a:srgbClr val="0C090A"/>
                </a:solidFill>
                <a:latin typeface="Livvic"/>
              </a:rPr>
              <a:t>between eustress (beneficial stress) and distress (negative stress)?</a:t>
            </a:r>
          </a:p>
        </p:txBody>
      </p:sp>
      <p:sp>
        <p:nvSpPr>
          <p:cNvPr id="16" name="TextBox 2">
            <a:extLst>
              <a:ext uri="{FF2B5EF4-FFF2-40B4-BE49-F238E27FC236}">
                <a16:creationId xmlns:a16="http://schemas.microsoft.com/office/drawing/2014/main" id="{AD3C5CC9-B066-B377-484A-CA5CF1E305B4}"/>
              </a:ext>
            </a:extLst>
          </p:cNvPr>
          <p:cNvSpPr txBox="1"/>
          <p:nvPr/>
        </p:nvSpPr>
        <p:spPr>
          <a:xfrm>
            <a:off x="2926182" y="676871"/>
            <a:ext cx="12435635" cy="1000274"/>
          </a:xfrm>
          <a:prstGeom prst="rect">
            <a:avLst/>
          </a:prstGeom>
        </p:spPr>
        <p:txBody>
          <a:bodyPr wrap="square" lIns="0" tIns="0" rIns="0" bIns="0" rtlCol="0" anchor="t">
            <a:spAutoFit/>
          </a:bodyPr>
          <a:lstStyle/>
          <a:p>
            <a:pPr marL="0" lvl="0" indent="0" algn="l">
              <a:lnSpc>
                <a:spcPts val="7800"/>
              </a:lnSpc>
              <a:spcBef>
                <a:spcPct val="0"/>
              </a:spcBef>
            </a:pPr>
            <a:r>
              <a:rPr lang="en-US" sz="6500" dirty="0">
                <a:solidFill>
                  <a:srgbClr val="0C090A"/>
                </a:solidFill>
                <a:latin typeface="Neue Einstellung Bold"/>
              </a:rPr>
              <a:t>Portrayal of Stress in The Bear</a:t>
            </a:r>
          </a:p>
        </p:txBody>
      </p:sp>
    </p:spTree>
    <p:extLst>
      <p:ext uri="{BB962C8B-B14F-4D97-AF65-F5344CB8AC3E}">
        <p14:creationId xmlns:p14="http://schemas.microsoft.com/office/powerpoint/2010/main" val="77463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8B8CC"/>
        </a:solidFill>
        <a:effectLst/>
      </p:bgPr>
    </p:bg>
    <p:spTree>
      <p:nvGrpSpPr>
        <p:cNvPr id="1" name=""/>
        <p:cNvGrpSpPr/>
        <p:nvPr/>
      </p:nvGrpSpPr>
      <p:grpSpPr>
        <a:xfrm>
          <a:off x="0" y="0"/>
          <a:ext cx="0" cy="0"/>
          <a:chOff x="0" y="0"/>
          <a:chExt cx="0" cy="0"/>
        </a:xfrm>
      </p:grpSpPr>
      <p:sp>
        <p:nvSpPr>
          <p:cNvPr id="2" name="TextBox 2"/>
          <p:cNvSpPr txBox="1"/>
          <p:nvPr/>
        </p:nvSpPr>
        <p:spPr>
          <a:xfrm>
            <a:off x="1493930" y="1690896"/>
            <a:ext cx="7013916" cy="2981325"/>
          </a:xfrm>
          <a:prstGeom prst="rect">
            <a:avLst/>
          </a:prstGeom>
        </p:spPr>
        <p:txBody>
          <a:bodyPr lIns="0" tIns="0" rIns="0" bIns="0" rtlCol="0" anchor="t">
            <a:spAutoFit/>
          </a:bodyPr>
          <a:lstStyle/>
          <a:p>
            <a:pPr marL="0" lvl="0" indent="0" algn="l">
              <a:lnSpc>
                <a:spcPts val="7800"/>
              </a:lnSpc>
              <a:spcBef>
                <a:spcPct val="0"/>
              </a:spcBef>
            </a:pPr>
            <a:r>
              <a:rPr lang="en-US" sz="6500" dirty="0">
                <a:solidFill>
                  <a:srgbClr val="0C090A"/>
                </a:solidFill>
                <a:latin typeface="Neue Einstellung Bold"/>
              </a:rPr>
              <a:t>Relationship Between Stress and Illness</a:t>
            </a:r>
          </a:p>
        </p:txBody>
      </p:sp>
      <p:pic>
        <p:nvPicPr>
          <p:cNvPr id="3" name="Picture 2" descr="Alt text will be entered here." title="Figure 1.3 - The Relationship between Stress and Illness">
            <a:extLst>
              <a:ext uri="{FF2B5EF4-FFF2-40B4-BE49-F238E27FC236}">
                <a16:creationId xmlns:a16="http://schemas.microsoft.com/office/drawing/2014/main" id="{51AFAE81-19C3-752B-40FC-FE00549EC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1344" y="1688356"/>
            <a:ext cx="7452696" cy="72651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96BC"/>
        </a:solidFill>
        <a:effectLst/>
      </p:bgPr>
    </p:bg>
    <p:spTree>
      <p:nvGrpSpPr>
        <p:cNvPr id="1" name=""/>
        <p:cNvGrpSpPr/>
        <p:nvPr/>
      </p:nvGrpSpPr>
      <p:grpSpPr>
        <a:xfrm>
          <a:off x="0" y="0"/>
          <a:ext cx="0" cy="0"/>
          <a:chOff x="0" y="0"/>
          <a:chExt cx="0" cy="0"/>
        </a:xfrm>
      </p:grpSpPr>
      <p:sp>
        <p:nvSpPr>
          <p:cNvPr id="2" name="TextBox 2"/>
          <p:cNvSpPr txBox="1"/>
          <p:nvPr/>
        </p:nvSpPr>
        <p:spPr>
          <a:xfrm>
            <a:off x="1030319" y="2575231"/>
            <a:ext cx="9409081" cy="2650341"/>
          </a:xfrm>
          <a:prstGeom prst="rect">
            <a:avLst/>
          </a:prstGeom>
        </p:spPr>
        <p:txBody>
          <a:bodyPr wrap="square" lIns="0" tIns="0" rIns="0" bIns="0" rtlCol="0" anchor="t">
            <a:spAutoFit/>
          </a:bodyPr>
          <a:lstStyle/>
          <a:p>
            <a:pPr marL="647702" lvl="1" indent="-323851">
              <a:lnSpc>
                <a:spcPts val="4200"/>
              </a:lnSpc>
              <a:buFont typeface="Arial"/>
              <a:buChar char="•"/>
            </a:pPr>
            <a:r>
              <a:rPr lang="en-US" sz="3000" dirty="0">
                <a:solidFill>
                  <a:srgbClr val="0C090A"/>
                </a:solidFill>
                <a:latin typeface="Livvic"/>
              </a:rPr>
              <a:t>Wellness is a holistic view of health that ensures we are able to achieve our full potential. </a:t>
            </a:r>
          </a:p>
          <a:p>
            <a:pPr marL="647702" lvl="1" indent="-323851">
              <a:lnSpc>
                <a:spcPts val="4200"/>
              </a:lnSpc>
              <a:buFont typeface="Arial"/>
              <a:buChar char="•"/>
            </a:pPr>
            <a:r>
              <a:rPr lang="en-US" sz="3000" dirty="0">
                <a:solidFill>
                  <a:srgbClr val="0C090A"/>
                </a:solidFill>
                <a:latin typeface="Livvic"/>
              </a:rPr>
              <a:t>Multidimensional view, that recognizes that well-being is more than just having a healthy body.</a:t>
            </a:r>
          </a:p>
          <a:p>
            <a:pPr marL="0" lvl="0" indent="0" algn="l">
              <a:lnSpc>
                <a:spcPts val="4200"/>
              </a:lnSpc>
              <a:spcBef>
                <a:spcPct val="0"/>
              </a:spcBef>
            </a:pPr>
            <a:endParaRPr lang="en-US" sz="3000" dirty="0">
              <a:solidFill>
                <a:srgbClr val="0C090A"/>
              </a:solidFill>
              <a:latin typeface="Livvic"/>
            </a:endParaRPr>
          </a:p>
        </p:txBody>
      </p:sp>
      <p:sp>
        <p:nvSpPr>
          <p:cNvPr id="3" name="TextBox 3"/>
          <p:cNvSpPr txBox="1"/>
          <p:nvPr/>
        </p:nvSpPr>
        <p:spPr>
          <a:xfrm>
            <a:off x="1030319" y="1019175"/>
            <a:ext cx="6124644" cy="1000125"/>
          </a:xfrm>
          <a:prstGeom prst="rect">
            <a:avLst/>
          </a:prstGeom>
        </p:spPr>
        <p:txBody>
          <a:bodyPr lIns="0" tIns="0" rIns="0" bIns="0" rtlCol="0" anchor="t">
            <a:spAutoFit/>
          </a:bodyPr>
          <a:lstStyle/>
          <a:p>
            <a:pPr marL="0" lvl="0" indent="0" algn="l">
              <a:lnSpc>
                <a:spcPts val="7800"/>
              </a:lnSpc>
              <a:spcBef>
                <a:spcPct val="0"/>
              </a:spcBef>
            </a:pPr>
            <a:r>
              <a:rPr lang="en-US" sz="6500">
                <a:solidFill>
                  <a:srgbClr val="0C090A"/>
                </a:solidFill>
                <a:latin typeface="Neue Einstellung Bold"/>
              </a:rPr>
              <a:t>Wellness</a:t>
            </a:r>
          </a:p>
        </p:txBody>
      </p:sp>
      <p:sp>
        <p:nvSpPr>
          <p:cNvPr id="4" name="TextBox 4"/>
          <p:cNvSpPr txBox="1"/>
          <p:nvPr/>
        </p:nvSpPr>
        <p:spPr>
          <a:xfrm>
            <a:off x="1150690" y="4991100"/>
            <a:ext cx="7994119" cy="4781550"/>
          </a:xfrm>
          <a:prstGeom prst="rect">
            <a:avLst/>
          </a:prstGeom>
        </p:spPr>
        <p:txBody>
          <a:bodyPr lIns="0" tIns="0" rIns="0" bIns="0" rtlCol="0" anchor="t">
            <a:spAutoFit/>
          </a:bodyPr>
          <a:lstStyle/>
          <a:p>
            <a:pPr>
              <a:lnSpc>
                <a:spcPts val="4200"/>
              </a:lnSpc>
            </a:pPr>
            <a:r>
              <a:rPr lang="en-US" sz="3000" dirty="0">
                <a:solidFill>
                  <a:srgbClr val="0C090A"/>
                </a:solidFill>
                <a:latin typeface="Livvic Bold"/>
              </a:rPr>
              <a:t>Seven Dimensions of Wellness:</a:t>
            </a:r>
          </a:p>
          <a:p>
            <a:pPr marL="647702" lvl="1" indent="-323851">
              <a:lnSpc>
                <a:spcPts val="4200"/>
              </a:lnSpc>
              <a:buFont typeface="Arial"/>
              <a:buChar char="•"/>
            </a:pPr>
            <a:r>
              <a:rPr lang="en-US" sz="3000" dirty="0">
                <a:solidFill>
                  <a:srgbClr val="0C090A"/>
                </a:solidFill>
                <a:latin typeface="Livvic"/>
              </a:rPr>
              <a:t>Physical</a:t>
            </a:r>
          </a:p>
          <a:p>
            <a:pPr marL="647702" lvl="1" indent="-323851">
              <a:lnSpc>
                <a:spcPts val="4200"/>
              </a:lnSpc>
              <a:buFont typeface="Arial"/>
              <a:buChar char="•"/>
            </a:pPr>
            <a:r>
              <a:rPr lang="en-US" sz="3000" dirty="0">
                <a:solidFill>
                  <a:srgbClr val="0C090A"/>
                </a:solidFill>
                <a:latin typeface="Livvic"/>
              </a:rPr>
              <a:t>Social</a:t>
            </a:r>
          </a:p>
          <a:p>
            <a:pPr marL="647702" lvl="1" indent="-323851">
              <a:lnSpc>
                <a:spcPts val="4200"/>
              </a:lnSpc>
              <a:buFont typeface="Arial"/>
              <a:buChar char="•"/>
            </a:pPr>
            <a:r>
              <a:rPr lang="en-US" sz="3000" dirty="0">
                <a:solidFill>
                  <a:srgbClr val="0C090A"/>
                </a:solidFill>
                <a:latin typeface="Livvic"/>
              </a:rPr>
              <a:t>Intellectual</a:t>
            </a:r>
          </a:p>
          <a:p>
            <a:pPr marL="647702" lvl="1" indent="-323851">
              <a:lnSpc>
                <a:spcPts val="4200"/>
              </a:lnSpc>
              <a:buFont typeface="Arial"/>
              <a:buChar char="•"/>
            </a:pPr>
            <a:r>
              <a:rPr lang="en-US" sz="3000" dirty="0">
                <a:solidFill>
                  <a:srgbClr val="0C090A"/>
                </a:solidFill>
                <a:latin typeface="Livvic"/>
              </a:rPr>
              <a:t>Emotional</a:t>
            </a:r>
          </a:p>
          <a:p>
            <a:pPr marL="647702" lvl="1" indent="-323851">
              <a:lnSpc>
                <a:spcPts val="4200"/>
              </a:lnSpc>
              <a:buFont typeface="Arial"/>
              <a:buChar char="•"/>
            </a:pPr>
            <a:r>
              <a:rPr lang="en-US" sz="3000" dirty="0">
                <a:solidFill>
                  <a:srgbClr val="0C090A"/>
                </a:solidFill>
                <a:latin typeface="Livvic"/>
              </a:rPr>
              <a:t>Spiritual</a:t>
            </a:r>
          </a:p>
          <a:p>
            <a:pPr marL="647702" lvl="1" indent="-323851">
              <a:lnSpc>
                <a:spcPts val="4200"/>
              </a:lnSpc>
              <a:buFont typeface="Arial"/>
              <a:buChar char="•"/>
            </a:pPr>
            <a:r>
              <a:rPr lang="en-US" sz="3000" dirty="0">
                <a:solidFill>
                  <a:srgbClr val="0C090A"/>
                </a:solidFill>
                <a:latin typeface="Livvic"/>
              </a:rPr>
              <a:t>Environmental</a:t>
            </a:r>
          </a:p>
          <a:p>
            <a:pPr marL="647702" lvl="1" indent="-323851">
              <a:lnSpc>
                <a:spcPts val="4200"/>
              </a:lnSpc>
              <a:buFont typeface="Arial"/>
              <a:buChar char="•"/>
            </a:pPr>
            <a:r>
              <a:rPr lang="en-US" sz="3000" dirty="0">
                <a:solidFill>
                  <a:srgbClr val="0C090A"/>
                </a:solidFill>
                <a:latin typeface="Livvic"/>
              </a:rPr>
              <a:t>Occupational</a:t>
            </a:r>
          </a:p>
          <a:p>
            <a:pPr marL="0" lvl="0" indent="0" algn="l">
              <a:lnSpc>
                <a:spcPts val="4200"/>
              </a:lnSpc>
              <a:spcBef>
                <a:spcPct val="0"/>
              </a:spcBef>
            </a:pPr>
            <a:endParaRPr lang="en-US" sz="3000" dirty="0">
              <a:solidFill>
                <a:srgbClr val="0C090A"/>
              </a:solidFill>
              <a:latin typeface="Livvic"/>
            </a:endParaRPr>
          </a:p>
        </p:txBody>
      </p:sp>
      <p:pic>
        <p:nvPicPr>
          <p:cNvPr id="3076" name="Picture 4" descr="About | Student Wellness Center | University of Nevada, Las Vegas">
            <a:extLst>
              <a:ext uri="{FF2B5EF4-FFF2-40B4-BE49-F238E27FC236}">
                <a16:creationId xmlns:a16="http://schemas.microsoft.com/office/drawing/2014/main" id="{C17B87E1-7BA2-E409-05C3-FFA7726E7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8385" y="2575231"/>
            <a:ext cx="6638925" cy="6638925"/>
          </a:xfrm>
          <a:prstGeom prst="rect">
            <a:avLst/>
          </a:prstGeom>
          <a:noFill/>
          <a:extLst>
            <a:ext uri="{909E8E84-426E-40DD-AFC4-6F175D3DCCD1}">
              <a14:hiddenFill xmlns:a14="http://schemas.microsoft.com/office/drawing/2010/main">
                <a:solidFill>
                  <a:srgbClr val="FFFFFF"/>
                </a:solidFill>
              </a14:hiddenFill>
            </a:ext>
          </a:extLst>
        </p:spPr>
      </p:pic>
      <p:pic>
        <p:nvPicPr>
          <p:cNvPr id="6" name="Recording (2)">
            <a:hlinkClick r:id="" action="ppaction://media"/>
            <a:extLst>
              <a:ext uri="{FF2B5EF4-FFF2-40B4-BE49-F238E27FC236}">
                <a16:creationId xmlns:a16="http://schemas.microsoft.com/office/drawing/2014/main" id="{CB2CE914-2E32-CFDD-7F7F-171CCF535E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47749" y="121443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8B8CC"/>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BBE47-7493-31ED-39D4-37F38ABFC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140" y="0"/>
            <a:ext cx="12213719" cy="10287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AB9A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830183" y="1443712"/>
            <a:ext cx="6145406" cy="7693779"/>
          </a:xfrm>
          <a:prstGeom prst="rect">
            <a:avLst/>
          </a:prstGeom>
        </p:spPr>
      </p:pic>
      <p:sp>
        <p:nvSpPr>
          <p:cNvPr id="3" name="TextBox 3"/>
          <p:cNvSpPr txBox="1"/>
          <p:nvPr/>
        </p:nvSpPr>
        <p:spPr>
          <a:xfrm>
            <a:off x="9208572" y="1434187"/>
            <a:ext cx="6653126" cy="2981325"/>
          </a:xfrm>
          <a:prstGeom prst="rect">
            <a:avLst/>
          </a:prstGeom>
        </p:spPr>
        <p:txBody>
          <a:bodyPr lIns="0" tIns="0" rIns="0" bIns="0" rtlCol="0" anchor="t">
            <a:spAutoFit/>
          </a:bodyPr>
          <a:lstStyle/>
          <a:p>
            <a:pPr>
              <a:lnSpc>
                <a:spcPts val="7800"/>
              </a:lnSpc>
            </a:pPr>
            <a:r>
              <a:rPr lang="en-US" sz="6500">
                <a:solidFill>
                  <a:srgbClr val="0C090A"/>
                </a:solidFill>
                <a:latin typeface="Neue Einstellung Bold"/>
              </a:rPr>
              <a:t>Goals for Stress Management</a:t>
            </a:r>
          </a:p>
          <a:p>
            <a:pPr marL="0" lvl="0" indent="0" algn="l">
              <a:lnSpc>
                <a:spcPts val="7800"/>
              </a:lnSpc>
              <a:spcBef>
                <a:spcPct val="0"/>
              </a:spcBef>
            </a:pPr>
            <a:endParaRPr lang="en-US" sz="6500">
              <a:solidFill>
                <a:srgbClr val="0C090A"/>
              </a:solidFill>
              <a:latin typeface="Neue Einstellung Bold"/>
            </a:endParaRPr>
          </a:p>
        </p:txBody>
      </p:sp>
      <p:sp>
        <p:nvSpPr>
          <p:cNvPr id="4" name="TextBox 4"/>
          <p:cNvSpPr txBox="1"/>
          <p:nvPr/>
        </p:nvSpPr>
        <p:spPr>
          <a:xfrm>
            <a:off x="9208572" y="3943350"/>
            <a:ext cx="7249245" cy="53149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C090A"/>
                </a:solidFill>
                <a:latin typeface="Livvic"/>
              </a:rPr>
              <a:t>Try to limit the harmful effects of stress</a:t>
            </a:r>
          </a:p>
          <a:p>
            <a:pPr marL="647700" lvl="1" indent="-323850">
              <a:lnSpc>
                <a:spcPts val="4200"/>
              </a:lnSpc>
              <a:buFont typeface="Arial"/>
              <a:buChar char="•"/>
            </a:pPr>
            <a:r>
              <a:rPr lang="en-US" sz="3000">
                <a:solidFill>
                  <a:srgbClr val="0C090A"/>
                </a:solidFill>
                <a:latin typeface="Livvic"/>
              </a:rPr>
              <a:t>Use as a motivator for peak performance</a:t>
            </a:r>
          </a:p>
          <a:p>
            <a:pPr marL="647700" lvl="1" indent="-323850">
              <a:lnSpc>
                <a:spcPts val="4200"/>
              </a:lnSpc>
              <a:buFont typeface="Arial"/>
              <a:buChar char="•"/>
            </a:pPr>
            <a:r>
              <a:rPr lang="en-US" sz="3000">
                <a:solidFill>
                  <a:srgbClr val="0C090A"/>
                </a:solidFill>
                <a:latin typeface="Livvic"/>
              </a:rPr>
              <a:t>Stress can be useful, stimulating, and welcome</a:t>
            </a:r>
          </a:p>
          <a:p>
            <a:pPr marL="647700" lvl="1" indent="-323850">
              <a:lnSpc>
                <a:spcPts val="4200"/>
              </a:lnSpc>
              <a:buFont typeface="Arial"/>
              <a:buChar char="•"/>
            </a:pPr>
            <a:r>
              <a:rPr lang="en-US" sz="3000">
                <a:solidFill>
                  <a:srgbClr val="0C090A"/>
                </a:solidFill>
                <a:latin typeface="Livvic"/>
              </a:rPr>
              <a:t>Culture of wellness is made up of features that encourage, reward, and support wellness choices</a:t>
            </a:r>
          </a:p>
          <a:p>
            <a:pPr algn="l">
              <a:lnSpc>
                <a:spcPts val="4200"/>
              </a:lnSpc>
            </a:pPr>
            <a:endParaRPr lang="en-US" sz="3000">
              <a:solidFill>
                <a:srgbClr val="0C090A"/>
              </a:solidFill>
              <a:latin typeface="Livv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2A4D7"/>
        </a:solidFill>
        <a:effectLst/>
      </p:bgPr>
    </p:bg>
    <p:spTree>
      <p:nvGrpSpPr>
        <p:cNvPr id="1" name=""/>
        <p:cNvGrpSpPr/>
        <p:nvPr/>
      </p:nvGrpSpPr>
      <p:grpSpPr>
        <a:xfrm>
          <a:off x="0" y="0"/>
          <a:ext cx="0" cy="0"/>
          <a:chOff x="0" y="0"/>
          <a:chExt cx="0" cy="0"/>
        </a:xfrm>
      </p:grpSpPr>
      <p:sp>
        <p:nvSpPr>
          <p:cNvPr id="2" name="TextBox 2"/>
          <p:cNvSpPr txBox="1"/>
          <p:nvPr/>
        </p:nvSpPr>
        <p:spPr>
          <a:xfrm>
            <a:off x="5741539" y="604616"/>
            <a:ext cx="6804921" cy="1000125"/>
          </a:xfrm>
          <a:prstGeom prst="rect">
            <a:avLst/>
          </a:prstGeom>
        </p:spPr>
        <p:txBody>
          <a:bodyPr lIns="0" tIns="0" rIns="0" bIns="0" rtlCol="0" anchor="t">
            <a:spAutoFit/>
          </a:bodyPr>
          <a:lstStyle/>
          <a:p>
            <a:pPr marL="0" lvl="0" indent="0" algn="l">
              <a:lnSpc>
                <a:spcPts val="7800"/>
              </a:lnSpc>
              <a:spcBef>
                <a:spcPct val="0"/>
              </a:spcBef>
            </a:pPr>
            <a:r>
              <a:rPr lang="en-US" sz="6500" dirty="0">
                <a:solidFill>
                  <a:srgbClr val="0C090A"/>
                </a:solidFill>
                <a:latin typeface="Neue Einstellung Bold"/>
              </a:rPr>
              <a:t>Mindful Moment</a:t>
            </a:r>
          </a:p>
        </p:txBody>
      </p:sp>
      <p:pic>
        <p:nvPicPr>
          <p:cNvPr id="3" name="Online Media 2" descr="Reduce Stress through Progressive Muscle Relaxation (3 of 3)">
            <a:hlinkClick r:id="" action="ppaction://media"/>
            <a:extLst>
              <a:ext uri="{FF2B5EF4-FFF2-40B4-BE49-F238E27FC236}">
                <a16:creationId xmlns:a16="http://schemas.microsoft.com/office/drawing/2014/main" id="{722CE0D4-ED50-A37D-A0B6-AD56EF5552D6}"/>
              </a:ext>
            </a:extLst>
          </p:cNvPr>
          <p:cNvPicPr>
            <a:picLocks noRot="1" noChangeAspect="1"/>
          </p:cNvPicPr>
          <p:nvPr>
            <a:videoFile r:link="rId1"/>
          </p:nvPr>
        </p:nvPicPr>
        <p:blipFill>
          <a:blip r:embed="rId4"/>
          <a:stretch>
            <a:fillRect/>
          </a:stretch>
        </p:blipFill>
        <p:spPr>
          <a:xfrm>
            <a:off x="2285999" y="1902766"/>
            <a:ext cx="13716000" cy="7749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96B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815449" y="1389569"/>
            <a:ext cx="9443851" cy="7507862"/>
          </a:xfrm>
          <a:prstGeom prst="rect">
            <a:avLst/>
          </a:prstGeom>
        </p:spPr>
      </p:pic>
      <p:sp>
        <p:nvSpPr>
          <p:cNvPr id="3" name="TextBox 3"/>
          <p:cNvSpPr txBox="1"/>
          <p:nvPr/>
        </p:nvSpPr>
        <p:spPr>
          <a:xfrm>
            <a:off x="1511724" y="2456707"/>
            <a:ext cx="6303725" cy="1257300"/>
          </a:xfrm>
          <a:prstGeom prst="rect">
            <a:avLst/>
          </a:prstGeom>
        </p:spPr>
        <p:txBody>
          <a:bodyPr lIns="0" tIns="0" rIns="0" bIns="0" rtlCol="0" anchor="t">
            <a:spAutoFit/>
          </a:bodyPr>
          <a:lstStyle/>
          <a:p>
            <a:pPr marL="0" lvl="0" indent="0" algn="l">
              <a:lnSpc>
                <a:spcPts val="9959"/>
              </a:lnSpc>
              <a:spcBef>
                <a:spcPct val="0"/>
              </a:spcBef>
            </a:pPr>
            <a:r>
              <a:rPr lang="en-US" sz="8299">
                <a:solidFill>
                  <a:srgbClr val="0C090A"/>
                </a:solidFill>
                <a:latin typeface="Neue Einstellung Bold"/>
              </a:rPr>
              <a:t>Overview</a:t>
            </a:r>
          </a:p>
        </p:txBody>
      </p:sp>
      <p:sp>
        <p:nvSpPr>
          <p:cNvPr id="4" name="TextBox 4"/>
          <p:cNvSpPr txBox="1"/>
          <p:nvPr/>
        </p:nvSpPr>
        <p:spPr>
          <a:xfrm>
            <a:off x="1511724" y="4258001"/>
            <a:ext cx="6303725" cy="3638550"/>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C090A"/>
                </a:solidFill>
                <a:latin typeface="Livvic Bold"/>
              </a:rPr>
              <a:t>Pioneers of Stress Research</a:t>
            </a:r>
          </a:p>
          <a:p>
            <a:pPr marL="647697" lvl="1" indent="-323848">
              <a:lnSpc>
                <a:spcPts val="4199"/>
              </a:lnSpc>
              <a:buFont typeface="Arial"/>
              <a:buChar char="•"/>
            </a:pPr>
            <a:r>
              <a:rPr lang="en-US" sz="2999">
                <a:solidFill>
                  <a:srgbClr val="0C090A"/>
                </a:solidFill>
                <a:latin typeface="Livvic Bold"/>
              </a:rPr>
              <a:t>Types of Stress</a:t>
            </a:r>
          </a:p>
          <a:p>
            <a:pPr marL="647697" lvl="1" indent="-323848">
              <a:lnSpc>
                <a:spcPts val="4199"/>
              </a:lnSpc>
              <a:buFont typeface="Arial"/>
              <a:buChar char="•"/>
            </a:pPr>
            <a:r>
              <a:rPr lang="en-US" sz="2999">
                <a:solidFill>
                  <a:srgbClr val="0C090A"/>
                </a:solidFill>
                <a:latin typeface="Livvic Bold"/>
              </a:rPr>
              <a:t>Stress Reactivity</a:t>
            </a:r>
          </a:p>
          <a:p>
            <a:pPr marL="647697" lvl="1" indent="-323848">
              <a:lnSpc>
                <a:spcPts val="4199"/>
              </a:lnSpc>
              <a:buFont typeface="Arial"/>
              <a:buChar char="•"/>
            </a:pPr>
            <a:r>
              <a:rPr lang="en-US" sz="2999">
                <a:solidFill>
                  <a:srgbClr val="0C090A"/>
                </a:solidFill>
                <a:latin typeface="Livvic Bold"/>
              </a:rPr>
              <a:t>Defining Stress: Eustress and Distress</a:t>
            </a:r>
          </a:p>
          <a:p>
            <a:pPr marL="647697" lvl="1" indent="-323848">
              <a:lnSpc>
                <a:spcPts val="4199"/>
              </a:lnSpc>
              <a:buFont typeface="Arial"/>
              <a:buChar char="•"/>
            </a:pPr>
            <a:r>
              <a:rPr lang="en-US" sz="2999">
                <a:solidFill>
                  <a:srgbClr val="0C090A"/>
                </a:solidFill>
                <a:latin typeface="Livvic Bold"/>
              </a:rPr>
              <a:t>Goals of Stress Management</a:t>
            </a:r>
          </a:p>
          <a:p>
            <a:pPr algn="l">
              <a:lnSpc>
                <a:spcPts val="4199"/>
              </a:lnSpc>
            </a:pPr>
            <a:endParaRPr lang="en-US" sz="2999">
              <a:solidFill>
                <a:srgbClr val="0C090A"/>
              </a:solidFill>
              <a:latin typeface="Livvic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9D7C"/>
        </a:solidFill>
        <a:effectLst/>
      </p:bgPr>
    </p:bg>
    <p:spTree>
      <p:nvGrpSpPr>
        <p:cNvPr id="1" name=""/>
        <p:cNvGrpSpPr/>
        <p:nvPr/>
      </p:nvGrpSpPr>
      <p:grpSpPr>
        <a:xfrm>
          <a:off x="0" y="0"/>
          <a:ext cx="0" cy="0"/>
          <a:chOff x="0" y="0"/>
          <a:chExt cx="0" cy="0"/>
        </a:xfrm>
      </p:grpSpPr>
      <p:sp>
        <p:nvSpPr>
          <p:cNvPr id="2" name="TextBox 2"/>
          <p:cNvSpPr txBox="1"/>
          <p:nvPr/>
        </p:nvSpPr>
        <p:spPr>
          <a:xfrm>
            <a:off x="8255330" y="2065481"/>
            <a:ext cx="8334763" cy="2514600"/>
          </a:xfrm>
          <a:prstGeom prst="rect">
            <a:avLst/>
          </a:prstGeom>
        </p:spPr>
        <p:txBody>
          <a:bodyPr lIns="0" tIns="0" rIns="0" bIns="0" rtlCol="0" anchor="t">
            <a:spAutoFit/>
          </a:bodyPr>
          <a:lstStyle/>
          <a:p>
            <a:pPr>
              <a:lnSpc>
                <a:spcPts val="9959"/>
              </a:lnSpc>
            </a:pPr>
            <a:r>
              <a:rPr lang="en-US" sz="8299">
                <a:solidFill>
                  <a:srgbClr val="0C090A"/>
                </a:solidFill>
                <a:latin typeface="Neue Einstellung Bold"/>
              </a:rPr>
              <a:t>Walter Cannon</a:t>
            </a:r>
          </a:p>
          <a:p>
            <a:pPr marL="0" lvl="0" indent="0">
              <a:lnSpc>
                <a:spcPts val="9959"/>
              </a:lnSpc>
              <a:spcBef>
                <a:spcPct val="0"/>
              </a:spcBef>
            </a:pPr>
            <a:endParaRPr lang="en-US" sz="8299">
              <a:solidFill>
                <a:srgbClr val="0C090A"/>
              </a:solidFill>
              <a:latin typeface="Neue Einstellung Bold"/>
            </a:endParaRPr>
          </a:p>
        </p:txBody>
      </p:sp>
      <p:sp>
        <p:nvSpPr>
          <p:cNvPr id="3" name="TextBox 3"/>
          <p:cNvSpPr txBox="1"/>
          <p:nvPr/>
        </p:nvSpPr>
        <p:spPr>
          <a:xfrm>
            <a:off x="8255330" y="4059093"/>
            <a:ext cx="8334763" cy="4162425"/>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C090A"/>
                </a:solidFill>
                <a:latin typeface="Livvic"/>
              </a:rPr>
              <a:t>First to describe the effects of acute stress</a:t>
            </a:r>
          </a:p>
          <a:p>
            <a:pPr marL="647697" lvl="1" indent="-323848">
              <a:lnSpc>
                <a:spcPts val="4199"/>
              </a:lnSpc>
              <a:buFont typeface="Arial"/>
              <a:buChar char="•"/>
            </a:pPr>
            <a:r>
              <a:rPr lang="en-US" sz="2999">
                <a:solidFill>
                  <a:srgbClr val="0C090A"/>
                </a:solidFill>
                <a:latin typeface="Livvic"/>
              </a:rPr>
              <a:t>Termed this stress reaction as the </a:t>
            </a:r>
            <a:r>
              <a:rPr lang="en-US" sz="2999">
                <a:solidFill>
                  <a:srgbClr val="0C090A"/>
                </a:solidFill>
                <a:latin typeface="Livvic Bold"/>
              </a:rPr>
              <a:t>fight-or-flight response:</a:t>
            </a:r>
          </a:p>
          <a:p>
            <a:pPr marL="647697" lvl="1" indent="-323848">
              <a:lnSpc>
                <a:spcPts val="4199"/>
              </a:lnSpc>
              <a:buFont typeface="Arial"/>
              <a:buChar char="•"/>
            </a:pPr>
            <a:r>
              <a:rPr lang="en-US" sz="2999">
                <a:solidFill>
                  <a:srgbClr val="0C090A"/>
                </a:solidFill>
                <a:latin typeface="Livvic"/>
              </a:rPr>
              <a:t>The body’s stress reaction that includes a quick increase in heart rate, respiration, blood pressure, and serum cholesterol</a:t>
            </a:r>
          </a:p>
          <a:p>
            <a:pPr marL="647697" lvl="1" indent="-323848">
              <a:lnSpc>
                <a:spcPts val="4199"/>
              </a:lnSpc>
              <a:buFont typeface="Arial"/>
              <a:buChar char="•"/>
            </a:pPr>
            <a:r>
              <a:rPr lang="en-US" sz="2999">
                <a:solidFill>
                  <a:srgbClr val="0C090A"/>
                </a:solidFill>
                <a:latin typeface="Livvic"/>
              </a:rPr>
              <a:t>A primitive response</a:t>
            </a:r>
          </a:p>
          <a:p>
            <a:pPr algn="l">
              <a:lnSpc>
                <a:spcPts val="4199"/>
              </a:lnSpc>
            </a:pPr>
            <a:endParaRPr lang="en-US" sz="2999">
              <a:solidFill>
                <a:srgbClr val="0C090A"/>
              </a:solidFill>
              <a:latin typeface="Livvic"/>
            </a:endParaRPr>
          </a:p>
        </p:txBody>
      </p:sp>
      <p:pic>
        <p:nvPicPr>
          <p:cNvPr id="1026" name="Picture 2" descr="Walter Cannon Photograph by National Library Of Medicine - Fine Art America">
            <a:extLst>
              <a:ext uri="{FF2B5EF4-FFF2-40B4-BE49-F238E27FC236}">
                <a16:creationId xmlns:a16="http://schemas.microsoft.com/office/drawing/2014/main" id="{17D14EE9-31CD-2D3D-412F-A4544C45E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032740"/>
            <a:ext cx="5800738" cy="8221519"/>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ing (3)">
            <a:hlinkClick r:id="" action="ppaction://media"/>
            <a:extLst>
              <a:ext uri="{FF2B5EF4-FFF2-40B4-BE49-F238E27FC236}">
                <a16:creationId xmlns:a16="http://schemas.microsoft.com/office/drawing/2014/main" id="{E1AE68A1-19B8-DC11-00EB-7ADD835ED1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596189" y="245268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187C3"/>
        </a:solidFill>
        <a:effectLst/>
      </p:bgPr>
    </p:bg>
    <p:spTree>
      <p:nvGrpSpPr>
        <p:cNvPr id="1" name=""/>
        <p:cNvGrpSpPr/>
        <p:nvPr/>
      </p:nvGrpSpPr>
      <p:grpSpPr>
        <a:xfrm>
          <a:off x="0" y="0"/>
          <a:ext cx="0" cy="0"/>
          <a:chOff x="0" y="0"/>
          <a:chExt cx="0" cy="0"/>
        </a:xfrm>
      </p:grpSpPr>
      <p:sp>
        <p:nvSpPr>
          <p:cNvPr id="2" name="TextBox 2"/>
          <p:cNvSpPr txBox="1"/>
          <p:nvPr/>
        </p:nvSpPr>
        <p:spPr>
          <a:xfrm>
            <a:off x="8255330" y="1547091"/>
            <a:ext cx="8334763" cy="2514600"/>
          </a:xfrm>
          <a:prstGeom prst="rect">
            <a:avLst/>
          </a:prstGeom>
        </p:spPr>
        <p:txBody>
          <a:bodyPr lIns="0" tIns="0" rIns="0" bIns="0" rtlCol="0" anchor="t">
            <a:spAutoFit/>
          </a:bodyPr>
          <a:lstStyle/>
          <a:p>
            <a:pPr>
              <a:lnSpc>
                <a:spcPts val="9959"/>
              </a:lnSpc>
            </a:pPr>
            <a:r>
              <a:rPr lang="en-US" sz="8299">
                <a:solidFill>
                  <a:srgbClr val="0C090A"/>
                </a:solidFill>
                <a:latin typeface="Neue Einstellung Bold"/>
              </a:rPr>
              <a:t>Hans Selye</a:t>
            </a:r>
          </a:p>
          <a:p>
            <a:pPr marL="0" lvl="0" indent="0">
              <a:lnSpc>
                <a:spcPts val="9959"/>
              </a:lnSpc>
              <a:spcBef>
                <a:spcPct val="0"/>
              </a:spcBef>
            </a:pPr>
            <a:endParaRPr lang="en-US" sz="8299">
              <a:solidFill>
                <a:srgbClr val="0C090A"/>
              </a:solidFill>
              <a:latin typeface="Neue Einstellung Bold"/>
            </a:endParaRPr>
          </a:p>
        </p:txBody>
      </p:sp>
      <p:sp>
        <p:nvSpPr>
          <p:cNvPr id="3" name="TextBox 3"/>
          <p:cNvSpPr txBox="1"/>
          <p:nvPr/>
        </p:nvSpPr>
        <p:spPr>
          <a:xfrm>
            <a:off x="8255330" y="3529734"/>
            <a:ext cx="8334763" cy="5343386"/>
          </a:xfrm>
          <a:prstGeom prst="rect">
            <a:avLst/>
          </a:prstGeom>
        </p:spPr>
        <p:txBody>
          <a:bodyPr lIns="0" tIns="0" rIns="0" bIns="0" rtlCol="0" anchor="t">
            <a:spAutoFit/>
          </a:bodyPr>
          <a:lstStyle/>
          <a:p>
            <a:pPr marL="647697" lvl="1" indent="-323848">
              <a:lnSpc>
                <a:spcPts val="4199"/>
              </a:lnSpc>
              <a:buFont typeface="Arial"/>
              <a:buChar char="•"/>
            </a:pPr>
            <a:r>
              <a:rPr lang="en-US" sz="2999" dirty="0">
                <a:solidFill>
                  <a:srgbClr val="0C090A"/>
                </a:solidFill>
                <a:latin typeface="Livvic"/>
              </a:rPr>
              <a:t>Studied the effects of long-term (chronic) stress</a:t>
            </a:r>
          </a:p>
          <a:p>
            <a:pPr marL="647697" lvl="1" indent="-323848">
              <a:lnSpc>
                <a:spcPts val="4199"/>
              </a:lnSpc>
              <a:buFont typeface="Arial"/>
              <a:buChar char="•"/>
            </a:pPr>
            <a:r>
              <a:rPr lang="en-US" sz="2999" dirty="0">
                <a:solidFill>
                  <a:srgbClr val="0C090A"/>
                </a:solidFill>
                <a:latin typeface="Livvic"/>
              </a:rPr>
              <a:t>Summarized his findings by proposing a three-phase process called the </a:t>
            </a:r>
            <a:r>
              <a:rPr lang="en-US" sz="2999" b="1" dirty="0">
                <a:solidFill>
                  <a:srgbClr val="0C090A"/>
                </a:solidFill>
                <a:latin typeface="Livvic"/>
              </a:rPr>
              <a:t>general adaptation syndrome</a:t>
            </a:r>
            <a:r>
              <a:rPr lang="en-US" sz="2999" dirty="0">
                <a:solidFill>
                  <a:srgbClr val="0C090A"/>
                </a:solidFill>
                <a:latin typeface="Livvic"/>
              </a:rPr>
              <a:t>, a three-stage stress reaction:</a:t>
            </a:r>
          </a:p>
          <a:p>
            <a:pPr marL="1377946" lvl="2" indent="-514350">
              <a:lnSpc>
                <a:spcPts val="4199"/>
              </a:lnSpc>
              <a:buFont typeface="+mj-lt"/>
              <a:buAutoNum type="arabicPeriod"/>
            </a:pPr>
            <a:r>
              <a:rPr lang="en-US" sz="2999" dirty="0">
                <a:solidFill>
                  <a:srgbClr val="0C090A"/>
                </a:solidFill>
                <a:latin typeface="Livvic"/>
              </a:rPr>
              <a:t>Alarm reaction</a:t>
            </a:r>
          </a:p>
          <a:p>
            <a:pPr marL="1377946" lvl="2" indent="-514350">
              <a:lnSpc>
                <a:spcPts val="4199"/>
              </a:lnSpc>
              <a:buFont typeface="+mj-lt"/>
              <a:buAutoNum type="arabicPeriod"/>
            </a:pPr>
            <a:r>
              <a:rPr lang="en-US" sz="2999" dirty="0">
                <a:solidFill>
                  <a:srgbClr val="0C090A"/>
                </a:solidFill>
                <a:latin typeface="Livvic"/>
              </a:rPr>
              <a:t>Stage of resistance</a:t>
            </a:r>
          </a:p>
          <a:p>
            <a:pPr marL="1377946" lvl="2" indent="-514350">
              <a:lnSpc>
                <a:spcPts val="4199"/>
              </a:lnSpc>
              <a:buFont typeface="+mj-lt"/>
              <a:buAutoNum type="arabicPeriod"/>
            </a:pPr>
            <a:r>
              <a:rPr lang="en-US" sz="2999" dirty="0">
                <a:solidFill>
                  <a:srgbClr val="0C090A"/>
                </a:solidFill>
                <a:latin typeface="Livvic"/>
              </a:rPr>
              <a:t>Stage of exhaustion</a:t>
            </a:r>
          </a:p>
          <a:p>
            <a:pPr algn="l">
              <a:lnSpc>
                <a:spcPts val="4199"/>
              </a:lnSpc>
            </a:pPr>
            <a:endParaRPr lang="en-US" sz="2999" dirty="0">
              <a:solidFill>
                <a:srgbClr val="0C090A"/>
              </a:solidFill>
              <a:latin typeface="Livvic"/>
            </a:endParaRPr>
          </a:p>
        </p:txBody>
      </p:sp>
      <p:pic>
        <p:nvPicPr>
          <p:cNvPr id="2050" name="Picture 2" descr="Hans Selye - Wikipedia">
            <a:extLst>
              <a:ext uri="{FF2B5EF4-FFF2-40B4-BE49-F238E27FC236}">
                <a16:creationId xmlns:a16="http://schemas.microsoft.com/office/drawing/2014/main" id="{19489543-A493-694D-AA11-C7D9DA7F10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1200150"/>
            <a:ext cx="4913365" cy="7886700"/>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ing (2)">
            <a:hlinkClick r:id="" action="ppaction://media"/>
            <a:extLst>
              <a:ext uri="{FF2B5EF4-FFF2-40B4-BE49-F238E27FC236}">
                <a16:creationId xmlns:a16="http://schemas.microsoft.com/office/drawing/2014/main" id="{F4BAC0E3-107C-5B86-971D-0D59857DAC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325600" y="192881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A9F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28700" y="2759748"/>
            <a:ext cx="9973468" cy="6669757"/>
          </a:xfrm>
          <a:prstGeom prst="rect">
            <a:avLst/>
          </a:prstGeom>
        </p:spPr>
      </p:pic>
      <p:sp>
        <p:nvSpPr>
          <p:cNvPr id="3" name="TextBox 3"/>
          <p:cNvSpPr txBox="1"/>
          <p:nvPr/>
        </p:nvSpPr>
        <p:spPr>
          <a:xfrm>
            <a:off x="1028700" y="1028700"/>
            <a:ext cx="16230600" cy="2514600"/>
          </a:xfrm>
          <a:prstGeom prst="rect">
            <a:avLst/>
          </a:prstGeom>
        </p:spPr>
        <p:txBody>
          <a:bodyPr lIns="0" tIns="0" rIns="0" bIns="0" rtlCol="0" anchor="t">
            <a:spAutoFit/>
          </a:bodyPr>
          <a:lstStyle/>
          <a:p>
            <a:pPr algn="ctr">
              <a:lnSpc>
                <a:spcPts val="9959"/>
              </a:lnSpc>
            </a:pPr>
            <a:r>
              <a:rPr lang="en-US" sz="8299">
                <a:solidFill>
                  <a:srgbClr val="0C090A"/>
                </a:solidFill>
                <a:latin typeface="Neue Einstellung Bold"/>
              </a:rPr>
              <a:t>Exam Stress Example</a:t>
            </a:r>
          </a:p>
          <a:p>
            <a:pPr marL="0" lvl="0" indent="0" algn="ctr">
              <a:lnSpc>
                <a:spcPts val="9959"/>
              </a:lnSpc>
              <a:spcBef>
                <a:spcPct val="0"/>
              </a:spcBef>
            </a:pPr>
            <a:endParaRPr lang="en-US" sz="8299">
              <a:solidFill>
                <a:srgbClr val="0C090A"/>
              </a:solidFill>
              <a:latin typeface="Neue Einstellung Bold"/>
            </a:endParaRPr>
          </a:p>
        </p:txBody>
      </p:sp>
      <p:sp>
        <p:nvSpPr>
          <p:cNvPr id="4" name="TextBox 4"/>
          <p:cNvSpPr txBox="1"/>
          <p:nvPr/>
        </p:nvSpPr>
        <p:spPr>
          <a:xfrm>
            <a:off x="11504153" y="3126162"/>
            <a:ext cx="5755147" cy="7123425"/>
          </a:xfrm>
          <a:prstGeom prst="rect">
            <a:avLst/>
          </a:prstGeom>
        </p:spPr>
        <p:txBody>
          <a:bodyPr lIns="0" tIns="0" rIns="0" bIns="0" rtlCol="0" anchor="t">
            <a:spAutoFit/>
          </a:bodyPr>
          <a:lstStyle/>
          <a:p>
            <a:pPr marL="727074" lvl="1" indent="-457200">
              <a:lnSpc>
                <a:spcPts val="3499"/>
              </a:lnSpc>
              <a:buFont typeface="+mj-lt"/>
              <a:buAutoNum type="arabicPeriod"/>
            </a:pPr>
            <a:r>
              <a:rPr lang="en-US" sz="2499" dirty="0">
                <a:solidFill>
                  <a:srgbClr val="0C090A"/>
                </a:solidFill>
                <a:latin typeface="Livvic Bold"/>
              </a:rPr>
              <a:t>Alarm reaction:</a:t>
            </a:r>
            <a:r>
              <a:rPr lang="en-US" sz="2499" dirty="0">
                <a:solidFill>
                  <a:srgbClr val="0C090A"/>
                </a:solidFill>
                <a:latin typeface="Livvic"/>
              </a:rPr>
              <a:t> You have trembling hands and butterflies in your stomach prior to the start of an important exam.</a:t>
            </a:r>
          </a:p>
          <a:p>
            <a:pPr marL="727074" lvl="1" indent="-457200">
              <a:lnSpc>
                <a:spcPts val="3499"/>
              </a:lnSpc>
              <a:buFont typeface="+mj-lt"/>
              <a:buAutoNum type="arabicPeriod"/>
            </a:pPr>
            <a:r>
              <a:rPr lang="en-US" sz="2499" dirty="0">
                <a:solidFill>
                  <a:srgbClr val="0C090A"/>
                </a:solidFill>
                <a:latin typeface="Livvic Bold"/>
              </a:rPr>
              <a:t>Resistance: </a:t>
            </a:r>
            <a:r>
              <a:rPr lang="en-US" sz="2499" dirty="0">
                <a:solidFill>
                  <a:srgbClr val="0C090A"/>
                </a:solidFill>
                <a:latin typeface="Livvic"/>
              </a:rPr>
              <a:t>You've finished your exam but you're having trouble switching gears and focusing on other things.</a:t>
            </a:r>
          </a:p>
          <a:p>
            <a:pPr marL="727074" lvl="1" indent="-457200">
              <a:lnSpc>
                <a:spcPts val="3499"/>
              </a:lnSpc>
              <a:buFont typeface="+mj-lt"/>
              <a:buAutoNum type="arabicPeriod"/>
            </a:pPr>
            <a:r>
              <a:rPr lang="en-US" sz="2499" dirty="0">
                <a:solidFill>
                  <a:srgbClr val="0C090A"/>
                </a:solidFill>
                <a:latin typeface="Livvic Bold"/>
              </a:rPr>
              <a:t>Exhaustion: </a:t>
            </a:r>
            <a:r>
              <a:rPr lang="en-US" sz="2499" dirty="0">
                <a:solidFill>
                  <a:srgbClr val="0C090A"/>
                </a:solidFill>
                <a:latin typeface="Livvic"/>
              </a:rPr>
              <a:t>Your exam is in the past but you still feel anxious and depressed. You're having trouble sleeping and you wonder how you're going to get through the rest of the semester.</a:t>
            </a:r>
          </a:p>
          <a:p>
            <a:pPr>
              <a:lnSpc>
                <a:spcPts val="3359"/>
              </a:lnSpc>
            </a:pPr>
            <a:endParaRPr lang="en-US" sz="2499" dirty="0">
              <a:solidFill>
                <a:srgbClr val="0C090A"/>
              </a:solidFill>
              <a:latin typeface="Livvic"/>
            </a:endParaRPr>
          </a:p>
          <a:p>
            <a:pPr marL="0" lvl="0" indent="0" algn="l">
              <a:lnSpc>
                <a:spcPts val="3359"/>
              </a:lnSpc>
              <a:spcBef>
                <a:spcPct val="0"/>
              </a:spcBef>
            </a:pPr>
            <a:endParaRPr lang="en-US" sz="2499" dirty="0">
              <a:solidFill>
                <a:srgbClr val="0C090A"/>
              </a:solidFill>
              <a:latin typeface="Livv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A4D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681353" y="1244135"/>
            <a:ext cx="6809994" cy="8229600"/>
          </a:xfrm>
          <a:prstGeom prst="rect">
            <a:avLst/>
          </a:prstGeom>
        </p:spPr>
      </p:pic>
      <p:sp>
        <p:nvSpPr>
          <p:cNvPr id="3" name="TextBox 3"/>
          <p:cNvSpPr txBox="1"/>
          <p:nvPr/>
        </p:nvSpPr>
        <p:spPr>
          <a:xfrm>
            <a:off x="9285892" y="1028700"/>
            <a:ext cx="7320755" cy="5029200"/>
          </a:xfrm>
          <a:prstGeom prst="rect">
            <a:avLst/>
          </a:prstGeom>
        </p:spPr>
        <p:txBody>
          <a:bodyPr lIns="0" tIns="0" rIns="0" bIns="0" rtlCol="0" anchor="t">
            <a:spAutoFit/>
          </a:bodyPr>
          <a:lstStyle/>
          <a:p>
            <a:pPr>
              <a:lnSpc>
                <a:spcPts val="9959"/>
              </a:lnSpc>
            </a:pPr>
            <a:r>
              <a:rPr lang="en-US" sz="8299">
                <a:solidFill>
                  <a:srgbClr val="0C090A"/>
                </a:solidFill>
                <a:latin typeface="Neue Einstellung Bold"/>
              </a:rPr>
              <a:t>Why do we experience stress?</a:t>
            </a:r>
          </a:p>
          <a:p>
            <a:pPr marL="0" lvl="0" indent="0" algn="l">
              <a:lnSpc>
                <a:spcPts val="9959"/>
              </a:lnSpc>
              <a:spcBef>
                <a:spcPct val="0"/>
              </a:spcBef>
            </a:pPr>
            <a:endParaRPr lang="en-US" sz="8299">
              <a:solidFill>
                <a:srgbClr val="0C090A"/>
              </a:solidFill>
              <a:latin typeface="Neue Einstellung Bold"/>
            </a:endParaRPr>
          </a:p>
        </p:txBody>
      </p:sp>
      <p:sp>
        <p:nvSpPr>
          <p:cNvPr id="4" name="TextBox 4"/>
          <p:cNvSpPr txBox="1"/>
          <p:nvPr/>
        </p:nvSpPr>
        <p:spPr>
          <a:xfrm>
            <a:off x="9285892" y="5311310"/>
            <a:ext cx="6303725" cy="4162425"/>
          </a:xfrm>
          <a:prstGeom prst="rect">
            <a:avLst/>
          </a:prstGeom>
        </p:spPr>
        <p:txBody>
          <a:bodyPr lIns="0" tIns="0" rIns="0" bIns="0" rtlCol="0" anchor="t">
            <a:spAutoFit/>
          </a:bodyPr>
          <a:lstStyle/>
          <a:p>
            <a:pPr marL="647697" lvl="1" indent="-323848">
              <a:lnSpc>
                <a:spcPts val="4199"/>
              </a:lnSpc>
              <a:buFont typeface="Arial"/>
              <a:buChar char="•"/>
            </a:pPr>
            <a:r>
              <a:rPr lang="en-US" sz="2999" dirty="0">
                <a:solidFill>
                  <a:srgbClr val="0C090A"/>
                </a:solidFill>
                <a:latin typeface="Livvic"/>
              </a:rPr>
              <a:t>Many theories that explain why, but there are three in particular that are the most compelling and accepted:</a:t>
            </a:r>
          </a:p>
          <a:p>
            <a:pPr marL="1295394" lvl="2" indent="-431798">
              <a:lnSpc>
                <a:spcPts val="4199"/>
              </a:lnSpc>
              <a:buFont typeface="Arial"/>
              <a:buChar char="⚬"/>
            </a:pPr>
            <a:r>
              <a:rPr lang="en-US" sz="2999" dirty="0">
                <a:solidFill>
                  <a:srgbClr val="0C090A"/>
                </a:solidFill>
                <a:latin typeface="Livvic"/>
              </a:rPr>
              <a:t>Life-events theory</a:t>
            </a:r>
          </a:p>
          <a:p>
            <a:pPr marL="1295394" lvl="2" indent="-431798">
              <a:lnSpc>
                <a:spcPts val="4199"/>
              </a:lnSpc>
              <a:buFont typeface="Arial"/>
              <a:buChar char="⚬"/>
            </a:pPr>
            <a:r>
              <a:rPr lang="en-US" sz="2999" dirty="0">
                <a:solidFill>
                  <a:srgbClr val="0C090A"/>
                </a:solidFill>
                <a:latin typeface="Livvic"/>
              </a:rPr>
              <a:t>Hardiness theory</a:t>
            </a:r>
          </a:p>
          <a:p>
            <a:pPr marL="1295394" lvl="2" indent="-431798">
              <a:lnSpc>
                <a:spcPts val="4199"/>
              </a:lnSpc>
              <a:buFont typeface="Arial"/>
              <a:buChar char="⚬"/>
            </a:pPr>
            <a:r>
              <a:rPr lang="en-US" sz="2999" dirty="0">
                <a:solidFill>
                  <a:srgbClr val="0C090A"/>
                </a:solidFill>
                <a:latin typeface="Livvic"/>
              </a:rPr>
              <a:t>Social support theory</a:t>
            </a:r>
          </a:p>
          <a:p>
            <a:pPr algn="l">
              <a:lnSpc>
                <a:spcPts val="4199"/>
              </a:lnSpc>
            </a:pPr>
            <a:endParaRPr lang="en-US" sz="2999" dirty="0">
              <a:solidFill>
                <a:srgbClr val="0C090A"/>
              </a:solidFill>
              <a:latin typeface="Livv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6C4D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243280" y="5402921"/>
            <a:ext cx="4016020" cy="3855379"/>
          </a:xfrm>
          <a:prstGeom prst="rect">
            <a:avLst/>
          </a:prstGeom>
        </p:spPr>
      </p:pic>
      <p:pic>
        <p:nvPicPr>
          <p:cNvPr id="3" name="Picture 3"/>
          <p:cNvPicPr>
            <a:picLocks noChangeAspect="1"/>
          </p:cNvPicPr>
          <p:nvPr/>
        </p:nvPicPr>
        <p:blipFill>
          <a:blip r:embed="rId7"/>
          <a:srcRect/>
          <a:stretch>
            <a:fillRect/>
          </a:stretch>
        </p:blipFill>
        <p:spPr>
          <a:xfrm>
            <a:off x="11601959" y="781909"/>
            <a:ext cx="5963556" cy="4189398"/>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76196" y="781909"/>
            <a:ext cx="2465016" cy="3485240"/>
          </a:xfrm>
          <a:prstGeom prst="rect">
            <a:avLst/>
          </a:prstGeom>
        </p:spPr>
      </p:pic>
      <p:pic>
        <p:nvPicPr>
          <p:cNvPr id="5" name="Picture 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01630" y="4707145"/>
            <a:ext cx="2440557" cy="4551155"/>
          </a:xfrm>
          <a:prstGeom prst="rect">
            <a:avLst/>
          </a:prstGeom>
        </p:spPr>
      </p:pic>
      <p:sp>
        <p:nvSpPr>
          <p:cNvPr id="6" name="TextBox 6"/>
          <p:cNvSpPr txBox="1"/>
          <p:nvPr/>
        </p:nvSpPr>
        <p:spPr>
          <a:xfrm>
            <a:off x="1203062" y="4756674"/>
            <a:ext cx="7940938" cy="4206280"/>
          </a:xfrm>
          <a:prstGeom prst="rect">
            <a:avLst/>
          </a:prstGeom>
        </p:spPr>
        <p:txBody>
          <a:bodyPr lIns="0" tIns="0" rIns="0" bIns="0" rtlCol="0" anchor="t">
            <a:spAutoFit/>
          </a:bodyPr>
          <a:lstStyle/>
          <a:p>
            <a:pPr marL="647697" lvl="1" indent="-323848" algn="just">
              <a:lnSpc>
                <a:spcPts val="4199"/>
              </a:lnSpc>
              <a:buFont typeface="Arial"/>
              <a:buChar char="•"/>
            </a:pPr>
            <a:r>
              <a:rPr lang="en-US" sz="2999" dirty="0">
                <a:solidFill>
                  <a:srgbClr val="0C090A"/>
                </a:solidFill>
                <a:latin typeface="Livvic"/>
              </a:rPr>
              <a:t>Stress occurs when a situation requires more resources than are available</a:t>
            </a:r>
          </a:p>
          <a:p>
            <a:pPr marL="647697" lvl="1" indent="-323848" algn="just">
              <a:lnSpc>
                <a:spcPts val="4199"/>
              </a:lnSpc>
              <a:buFont typeface="Arial"/>
              <a:buChar char="•"/>
            </a:pPr>
            <a:r>
              <a:rPr lang="en-US" sz="2999" dirty="0">
                <a:solidFill>
                  <a:srgbClr val="0C090A"/>
                </a:solidFill>
                <a:latin typeface="Livvic"/>
              </a:rPr>
              <a:t>Daily hassles are more stressful than major events </a:t>
            </a:r>
          </a:p>
          <a:p>
            <a:pPr marL="647697" lvl="1" indent="-323848" algn="just">
              <a:lnSpc>
                <a:spcPts val="4199"/>
              </a:lnSpc>
              <a:buFont typeface="Arial"/>
              <a:buChar char="•"/>
            </a:pPr>
            <a:r>
              <a:rPr lang="en-US" sz="2999" dirty="0">
                <a:solidFill>
                  <a:srgbClr val="0C090A"/>
                </a:solidFill>
                <a:latin typeface="Livvic Bold"/>
              </a:rPr>
              <a:t>Allostatic load:</a:t>
            </a:r>
            <a:r>
              <a:rPr lang="en-US" sz="2999" dirty="0">
                <a:solidFill>
                  <a:srgbClr val="0C090A"/>
                </a:solidFill>
                <a:latin typeface="Livvic"/>
              </a:rPr>
              <a:t> Cumulative burden of chronic stress and life events, the "wear and tear" on the body</a:t>
            </a:r>
          </a:p>
          <a:p>
            <a:pPr algn="just">
              <a:lnSpc>
                <a:spcPts val="3359"/>
              </a:lnSpc>
            </a:pPr>
            <a:endParaRPr lang="en-US" sz="2999" dirty="0">
              <a:solidFill>
                <a:srgbClr val="0C090A"/>
              </a:solidFill>
              <a:latin typeface="Livvic"/>
            </a:endParaRPr>
          </a:p>
        </p:txBody>
      </p:sp>
      <p:sp>
        <p:nvSpPr>
          <p:cNvPr id="7" name="TextBox 7"/>
          <p:cNvSpPr txBox="1"/>
          <p:nvPr/>
        </p:nvSpPr>
        <p:spPr>
          <a:xfrm>
            <a:off x="1511724" y="1199407"/>
            <a:ext cx="6303725" cy="3771900"/>
          </a:xfrm>
          <a:prstGeom prst="rect">
            <a:avLst/>
          </a:prstGeom>
        </p:spPr>
        <p:txBody>
          <a:bodyPr lIns="0" tIns="0" rIns="0" bIns="0" rtlCol="0" anchor="t">
            <a:spAutoFit/>
          </a:bodyPr>
          <a:lstStyle/>
          <a:p>
            <a:pPr>
              <a:lnSpc>
                <a:spcPts val="9959"/>
              </a:lnSpc>
            </a:pPr>
            <a:r>
              <a:rPr lang="en-US" sz="8299" dirty="0">
                <a:solidFill>
                  <a:srgbClr val="0C090A"/>
                </a:solidFill>
                <a:latin typeface="Neue Einstellung Bold"/>
              </a:rPr>
              <a:t>Life Events Theory</a:t>
            </a:r>
          </a:p>
          <a:p>
            <a:pPr marL="0" lvl="0" indent="0" algn="l">
              <a:lnSpc>
                <a:spcPts val="9959"/>
              </a:lnSpc>
              <a:spcBef>
                <a:spcPct val="0"/>
              </a:spcBef>
            </a:pPr>
            <a:endParaRPr lang="en-US" sz="8299" dirty="0">
              <a:solidFill>
                <a:srgbClr val="0C090A"/>
              </a:solidFill>
              <a:latin typeface="Neue Einstellung Bold"/>
            </a:endParaRPr>
          </a:p>
        </p:txBody>
      </p:sp>
      <p:pic>
        <p:nvPicPr>
          <p:cNvPr id="8" name="4">
            <a:hlinkClick r:id="" action="ppaction://media"/>
            <a:extLst>
              <a:ext uri="{FF2B5EF4-FFF2-40B4-BE49-F238E27FC236}">
                <a16:creationId xmlns:a16="http://schemas.microsoft.com/office/drawing/2014/main" id="{64ED811E-82B6-C026-DFF4-165D7BE41ED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562600" y="278055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FD5D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421117" y="1028700"/>
            <a:ext cx="4690872" cy="8229600"/>
          </a:xfrm>
          <a:prstGeom prst="rect">
            <a:avLst/>
          </a:prstGeom>
        </p:spPr>
      </p:pic>
      <p:sp>
        <p:nvSpPr>
          <p:cNvPr id="3" name="TextBox 3"/>
          <p:cNvSpPr txBox="1"/>
          <p:nvPr/>
        </p:nvSpPr>
        <p:spPr>
          <a:xfrm>
            <a:off x="8228401" y="1028700"/>
            <a:ext cx="8334763" cy="2514600"/>
          </a:xfrm>
          <a:prstGeom prst="rect">
            <a:avLst/>
          </a:prstGeom>
        </p:spPr>
        <p:txBody>
          <a:bodyPr lIns="0" tIns="0" rIns="0" bIns="0" rtlCol="0" anchor="t">
            <a:spAutoFit/>
          </a:bodyPr>
          <a:lstStyle/>
          <a:p>
            <a:pPr>
              <a:lnSpc>
                <a:spcPts val="9959"/>
              </a:lnSpc>
            </a:pPr>
            <a:r>
              <a:rPr lang="en-US" sz="8299">
                <a:solidFill>
                  <a:srgbClr val="0C090A"/>
                </a:solidFill>
                <a:latin typeface="Neue Einstellung Bold"/>
              </a:rPr>
              <a:t>Additional </a:t>
            </a:r>
          </a:p>
          <a:p>
            <a:pPr marL="0" lvl="0" indent="0">
              <a:lnSpc>
                <a:spcPts val="9959"/>
              </a:lnSpc>
              <a:spcBef>
                <a:spcPct val="0"/>
              </a:spcBef>
            </a:pPr>
            <a:r>
              <a:rPr lang="en-US" sz="8299">
                <a:solidFill>
                  <a:srgbClr val="0C090A"/>
                </a:solidFill>
                <a:latin typeface="Neue Einstellung Bold"/>
              </a:rPr>
              <a:t> Stress Theories</a:t>
            </a:r>
          </a:p>
        </p:txBody>
      </p:sp>
      <p:sp>
        <p:nvSpPr>
          <p:cNvPr id="4" name="TextBox 4"/>
          <p:cNvSpPr txBox="1"/>
          <p:nvPr/>
        </p:nvSpPr>
        <p:spPr>
          <a:xfrm>
            <a:off x="8228401" y="4048125"/>
            <a:ext cx="9030899" cy="5210175"/>
          </a:xfrm>
          <a:prstGeom prst="rect">
            <a:avLst/>
          </a:prstGeom>
        </p:spPr>
        <p:txBody>
          <a:bodyPr lIns="0" tIns="0" rIns="0" bIns="0" rtlCol="0" anchor="t">
            <a:spAutoFit/>
          </a:bodyPr>
          <a:lstStyle/>
          <a:p>
            <a:pPr marL="647697" lvl="1" indent="-323848">
              <a:lnSpc>
                <a:spcPts val="4199"/>
              </a:lnSpc>
              <a:buFont typeface="Arial"/>
              <a:buChar char="•"/>
            </a:pPr>
            <a:r>
              <a:rPr lang="en-US" sz="2999" dirty="0">
                <a:solidFill>
                  <a:srgbClr val="0C090A"/>
                </a:solidFill>
                <a:latin typeface="Livvic Bold"/>
              </a:rPr>
              <a:t>Hardiness theory</a:t>
            </a:r>
          </a:p>
          <a:p>
            <a:pPr marL="1295394" lvl="2" indent="-431798">
              <a:lnSpc>
                <a:spcPts val="4199"/>
              </a:lnSpc>
              <a:buFont typeface="Arial"/>
              <a:buChar char="⚬"/>
            </a:pPr>
            <a:r>
              <a:rPr lang="en-US" sz="2999" dirty="0">
                <a:solidFill>
                  <a:srgbClr val="0C090A"/>
                </a:solidFill>
                <a:latin typeface="Livvic"/>
              </a:rPr>
              <a:t>Focuses on one’s attitude toward stressful events</a:t>
            </a:r>
          </a:p>
          <a:p>
            <a:pPr marL="1295394" lvl="2" indent="-431798">
              <a:lnSpc>
                <a:spcPts val="4199"/>
              </a:lnSpc>
              <a:buFont typeface="Arial"/>
              <a:buChar char="⚬"/>
            </a:pPr>
            <a:r>
              <a:rPr lang="en-US" sz="2999" dirty="0">
                <a:solidFill>
                  <a:srgbClr val="0C090A"/>
                </a:solidFill>
                <a:latin typeface="Livvic"/>
              </a:rPr>
              <a:t>Hardiness - Buffering between stress and the development of illness and disease</a:t>
            </a:r>
          </a:p>
          <a:p>
            <a:pPr marL="647697" lvl="1" indent="-323848">
              <a:lnSpc>
                <a:spcPts val="4199"/>
              </a:lnSpc>
              <a:buFont typeface="Arial"/>
              <a:buChar char="•"/>
            </a:pPr>
            <a:r>
              <a:rPr lang="en-US" sz="2999" dirty="0">
                <a:solidFill>
                  <a:srgbClr val="0C090A"/>
                </a:solidFill>
                <a:latin typeface="Livvic Bold"/>
              </a:rPr>
              <a:t>Social support theory</a:t>
            </a:r>
          </a:p>
          <a:p>
            <a:pPr marL="1295394" lvl="2" indent="-431798">
              <a:lnSpc>
                <a:spcPts val="4199"/>
              </a:lnSpc>
              <a:buFont typeface="Arial"/>
              <a:buChar char="⚬"/>
            </a:pPr>
            <a:r>
              <a:rPr lang="en-US" sz="2999" dirty="0">
                <a:solidFill>
                  <a:srgbClr val="0C090A"/>
                </a:solidFill>
                <a:latin typeface="Livvic"/>
              </a:rPr>
              <a:t>Stress occurs when there is not enough social support available to respond to the event effectively</a:t>
            </a:r>
          </a:p>
          <a:p>
            <a:pPr algn="l">
              <a:lnSpc>
                <a:spcPts val="4199"/>
              </a:lnSpc>
            </a:pPr>
            <a:endParaRPr lang="en-US" sz="2999" dirty="0">
              <a:solidFill>
                <a:srgbClr val="0C090A"/>
              </a:solidFill>
              <a:latin typeface="Livvic"/>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5994</TotalTime>
  <Words>2904</Words>
  <Application>Microsoft Macintosh PowerPoint</Application>
  <PresentationFormat>Custom</PresentationFormat>
  <Paragraphs>332</Paragraphs>
  <Slides>26</Slides>
  <Notes>26</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Neue Einstellung Bold</vt:lpstr>
      <vt:lpstr>Livvic Bold</vt:lpstr>
      <vt:lpstr>Arial</vt:lpstr>
      <vt:lpstr>Söhne</vt:lpstr>
      <vt:lpstr>Neue Einstellung Bold Bold</vt:lpstr>
      <vt:lpstr>GillSansMTProBook</vt:lpstr>
      <vt:lpstr>Calibri</vt:lpstr>
      <vt:lpstr>Livvic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Stress?</dc:title>
  <cp:lastModifiedBy>Dandi Yang</cp:lastModifiedBy>
  <cp:revision>38</cp:revision>
  <dcterms:created xsi:type="dcterms:W3CDTF">2006-08-16T00:00:00Z</dcterms:created>
  <dcterms:modified xsi:type="dcterms:W3CDTF">2023-12-23T22:17:17Z</dcterms:modified>
  <dc:identifier>DAFVQQnzC1s</dc:identifier>
</cp:coreProperties>
</file>